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277" r:id="rId2"/>
    <p:sldId id="390" r:id="rId3"/>
    <p:sldId id="256" r:id="rId4"/>
    <p:sldId id="376" r:id="rId5"/>
    <p:sldId id="377" r:id="rId6"/>
    <p:sldId id="378" r:id="rId7"/>
    <p:sldId id="385" r:id="rId8"/>
    <p:sldId id="387" r:id="rId9"/>
    <p:sldId id="388" r:id="rId10"/>
    <p:sldId id="389" r:id="rId11"/>
    <p:sldId id="369" r:id="rId12"/>
    <p:sldId id="429" r:id="rId13"/>
    <p:sldId id="366" r:id="rId14"/>
    <p:sldId id="367" r:id="rId15"/>
    <p:sldId id="362" r:id="rId16"/>
    <p:sldId id="363" r:id="rId17"/>
    <p:sldId id="391" r:id="rId18"/>
    <p:sldId id="392" r:id="rId19"/>
    <p:sldId id="336" r:id="rId20"/>
    <p:sldId id="299" r:id="rId21"/>
    <p:sldId id="300" r:id="rId22"/>
    <p:sldId id="301" r:id="rId23"/>
    <p:sldId id="302" r:id="rId24"/>
    <p:sldId id="303" r:id="rId25"/>
    <p:sldId id="304" r:id="rId26"/>
    <p:sldId id="306" r:id="rId27"/>
    <p:sldId id="305" r:id="rId28"/>
    <p:sldId id="307" r:id="rId29"/>
    <p:sldId id="308" r:id="rId30"/>
    <p:sldId id="309" r:id="rId31"/>
    <p:sldId id="310" r:id="rId32"/>
    <p:sldId id="311" r:id="rId33"/>
    <p:sldId id="312" r:id="rId34"/>
    <p:sldId id="313" r:id="rId35"/>
    <p:sldId id="314" r:id="rId36"/>
    <p:sldId id="315" r:id="rId37"/>
    <p:sldId id="339" r:id="rId38"/>
    <p:sldId id="316" r:id="rId39"/>
    <p:sldId id="317" r:id="rId40"/>
    <p:sldId id="337" r:id="rId41"/>
    <p:sldId id="341" r:id="rId42"/>
    <p:sldId id="427" r:id="rId43"/>
    <p:sldId id="342" r:id="rId44"/>
    <p:sldId id="343" r:id="rId45"/>
    <p:sldId id="344" r:id="rId46"/>
    <p:sldId id="345" r:id="rId47"/>
    <p:sldId id="346" r:id="rId48"/>
    <p:sldId id="347" r:id="rId49"/>
    <p:sldId id="348" r:id="rId50"/>
    <p:sldId id="349" r:id="rId51"/>
    <p:sldId id="351" r:id="rId52"/>
    <p:sldId id="393" r:id="rId53"/>
    <p:sldId id="394" r:id="rId54"/>
    <p:sldId id="318" r:id="rId55"/>
    <p:sldId id="395" r:id="rId56"/>
    <p:sldId id="396" r:id="rId57"/>
    <p:sldId id="397" r:id="rId58"/>
    <p:sldId id="398" r:id="rId59"/>
    <p:sldId id="399" r:id="rId60"/>
    <p:sldId id="319" r:id="rId61"/>
    <p:sldId id="320" r:id="rId62"/>
    <p:sldId id="321" r:id="rId63"/>
    <p:sldId id="322" r:id="rId64"/>
    <p:sldId id="323" r:id="rId65"/>
    <p:sldId id="324" r:id="rId66"/>
    <p:sldId id="325" r:id="rId67"/>
    <p:sldId id="326" r:id="rId68"/>
    <p:sldId id="327" r:id="rId69"/>
    <p:sldId id="328" r:id="rId70"/>
    <p:sldId id="329" r:id="rId71"/>
    <p:sldId id="384" r:id="rId72"/>
    <p:sldId id="383" r:id="rId73"/>
    <p:sldId id="379" r:id="rId74"/>
    <p:sldId id="380" r:id="rId75"/>
    <p:sldId id="381" r:id="rId76"/>
    <p:sldId id="382" r:id="rId77"/>
    <p:sldId id="372" r:id="rId78"/>
    <p:sldId id="386" r:id="rId79"/>
    <p:sldId id="373" r:id="rId80"/>
    <p:sldId id="374" r:id="rId81"/>
    <p:sldId id="375" r:id="rId82"/>
    <p:sldId id="330" r:id="rId83"/>
    <p:sldId id="331" r:id="rId84"/>
    <p:sldId id="332" r:id="rId85"/>
    <p:sldId id="333" r:id="rId86"/>
    <p:sldId id="334" r:id="rId87"/>
    <p:sldId id="335" r:id="rId88"/>
    <p:sldId id="400" r:id="rId89"/>
    <p:sldId id="401" r:id="rId90"/>
    <p:sldId id="402" r:id="rId91"/>
    <p:sldId id="403" r:id="rId92"/>
    <p:sldId id="404" r:id="rId93"/>
    <p:sldId id="405" r:id="rId94"/>
    <p:sldId id="406" r:id="rId95"/>
    <p:sldId id="407" r:id="rId96"/>
    <p:sldId id="408" r:id="rId97"/>
    <p:sldId id="409" r:id="rId98"/>
    <p:sldId id="410" r:id="rId99"/>
    <p:sldId id="411" r:id="rId100"/>
    <p:sldId id="412" r:id="rId101"/>
    <p:sldId id="413" r:id="rId102"/>
    <p:sldId id="414" r:id="rId103"/>
    <p:sldId id="415" r:id="rId104"/>
    <p:sldId id="416" r:id="rId105"/>
    <p:sldId id="417" r:id="rId106"/>
    <p:sldId id="418" r:id="rId107"/>
    <p:sldId id="419" r:id="rId108"/>
    <p:sldId id="420" r:id="rId109"/>
    <p:sldId id="421" r:id="rId110"/>
    <p:sldId id="422" r:id="rId111"/>
    <p:sldId id="423" r:id="rId112"/>
    <p:sldId id="424" r:id="rId113"/>
    <p:sldId id="425" r:id="rId114"/>
    <p:sldId id="426" r:id="rId115"/>
    <p:sldId id="42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11E83E-D380-4026-ACE5-BE55BDFDF6B2}" type="doc">
      <dgm:prSet loTypeId="urn:microsoft.com/office/officeart/2005/8/layout/hProcess9" loCatId="process" qsTypeId="urn:microsoft.com/office/officeart/2005/8/quickstyle/simple1" qsCatId="simple" csTypeId="urn:microsoft.com/office/officeart/2005/8/colors/accent1_2" csCatId="accent1" phldr="1"/>
      <dgm:spPr/>
    </dgm:pt>
    <dgm:pt modelId="{3A8550C3-14D1-4913-8FAD-D6E0FE8D7562}">
      <dgm:prSet phldrT="[Text]"/>
      <dgm:spPr/>
      <dgm:t>
        <a:bodyPr/>
        <a:lstStyle/>
        <a:p>
          <a:r>
            <a:rPr lang="en-US" b="1" dirty="0" smtClean="0">
              <a:solidFill>
                <a:schemeClr val="tx1"/>
              </a:solidFill>
            </a:rPr>
            <a:t>LCA</a:t>
          </a:r>
          <a:endParaRPr lang="en-US" b="1" dirty="0">
            <a:solidFill>
              <a:schemeClr val="tx1"/>
            </a:solidFill>
          </a:endParaRPr>
        </a:p>
      </dgm:t>
    </dgm:pt>
    <dgm:pt modelId="{B79EAF59-2ABE-4071-A18E-2DCF757376E6}" type="parTrans" cxnId="{17B4D5A5-D078-453B-BF88-14370D2E7541}">
      <dgm:prSet/>
      <dgm:spPr/>
      <dgm:t>
        <a:bodyPr/>
        <a:lstStyle/>
        <a:p>
          <a:endParaRPr lang="en-US"/>
        </a:p>
      </dgm:t>
    </dgm:pt>
    <dgm:pt modelId="{3858BEA9-4257-4208-9355-6E159CC863ED}" type="sibTrans" cxnId="{17B4D5A5-D078-453B-BF88-14370D2E7541}">
      <dgm:prSet/>
      <dgm:spPr/>
      <dgm:t>
        <a:bodyPr/>
        <a:lstStyle/>
        <a:p>
          <a:endParaRPr lang="en-US"/>
        </a:p>
      </dgm:t>
    </dgm:pt>
    <dgm:pt modelId="{A44F9D8E-FC79-435A-8EAB-33BC9D3CFD99}">
      <dgm:prSet phldrT="[Text]"/>
      <dgm:spPr/>
      <dgm:t>
        <a:bodyPr/>
        <a:lstStyle/>
        <a:p>
          <a:r>
            <a:rPr lang="en-US" b="1" dirty="0" smtClean="0">
              <a:solidFill>
                <a:schemeClr val="tx1"/>
              </a:solidFill>
            </a:rPr>
            <a:t>ENA</a:t>
          </a:r>
          <a:endParaRPr lang="en-US" b="1" dirty="0">
            <a:solidFill>
              <a:schemeClr val="tx1"/>
            </a:solidFill>
          </a:endParaRPr>
        </a:p>
      </dgm:t>
    </dgm:pt>
    <dgm:pt modelId="{5481EE1E-EE46-4D2E-864D-0DDD0D618F31}" type="parTrans" cxnId="{F8C0B7FD-18C8-4E6F-AD59-1E3540849480}">
      <dgm:prSet/>
      <dgm:spPr/>
      <dgm:t>
        <a:bodyPr/>
        <a:lstStyle/>
        <a:p>
          <a:endParaRPr lang="en-US"/>
        </a:p>
      </dgm:t>
    </dgm:pt>
    <dgm:pt modelId="{C86023AC-4677-4016-A579-9CC0E66AA061}" type="sibTrans" cxnId="{F8C0B7FD-18C8-4E6F-AD59-1E3540849480}">
      <dgm:prSet/>
      <dgm:spPr/>
      <dgm:t>
        <a:bodyPr/>
        <a:lstStyle/>
        <a:p>
          <a:endParaRPr lang="en-US"/>
        </a:p>
      </dgm:t>
    </dgm:pt>
    <dgm:pt modelId="{6F41B9D0-97B8-45D3-A3C5-B38C5F9D608B}">
      <dgm:prSet phldrT="[Text]"/>
      <dgm:spPr/>
      <dgm:t>
        <a:bodyPr/>
        <a:lstStyle/>
        <a:p>
          <a:r>
            <a:rPr lang="en-US" b="1" dirty="0" smtClean="0">
              <a:solidFill>
                <a:schemeClr val="tx1"/>
              </a:solidFill>
            </a:rPr>
            <a:t>ECD</a:t>
          </a:r>
          <a:endParaRPr lang="en-US" b="1" dirty="0">
            <a:solidFill>
              <a:schemeClr val="tx1"/>
            </a:solidFill>
          </a:endParaRPr>
        </a:p>
      </dgm:t>
    </dgm:pt>
    <dgm:pt modelId="{26B34ECE-338C-4EA9-8645-5D209E753FED}" type="parTrans" cxnId="{288A8C5B-1057-42F5-8301-1D928E1CEB67}">
      <dgm:prSet/>
      <dgm:spPr/>
      <dgm:t>
        <a:bodyPr/>
        <a:lstStyle/>
        <a:p>
          <a:endParaRPr lang="en-US"/>
        </a:p>
      </dgm:t>
    </dgm:pt>
    <dgm:pt modelId="{EF306717-A254-4545-A91A-614C903A52B3}" type="sibTrans" cxnId="{288A8C5B-1057-42F5-8301-1D928E1CEB67}">
      <dgm:prSet/>
      <dgm:spPr/>
      <dgm:t>
        <a:bodyPr/>
        <a:lstStyle/>
        <a:p>
          <a:endParaRPr lang="en-US"/>
        </a:p>
      </dgm:t>
    </dgm:pt>
    <dgm:pt modelId="{8333521E-341C-45A3-AACA-6543079B089F}">
      <dgm:prSet phldrT="[Text]"/>
      <dgm:spPr/>
      <dgm:t>
        <a:bodyPr/>
        <a:lstStyle/>
        <a:p>
          <a:r>
            <a:rPr lang="en-US" b="1" dirty="0" smtClean="0">
              <a:solidFill>
                <a:schemeClr val="tx1"/>
              </a:solidFill>
            </a:rPr>
            <a:t>EDC</a:t>
          </a:r>
          <a:endParaRPr lang="en-US" b="1" dirty="0">
            <a:solidFill>
              <a:schemeClr val="tx1"/>
            </a:solidFill>
          </a:endParaRPr>
        </a:p>
      </dgm:t>
    </dgm:pt>
    <dgm:pt modelId="{4FDADCEB-4C1F-4A0D-98BD-CDA81215B7E1}" type="sibTrans" cxnId="{731C9A4E-670F-4DA7-BD2C-A06539F985B8}">
      <dgm:prSet/>
      <dgm:spPr/>
      <dgm:t>
        <a:bodyPr/>
        <a:lstStyle/>
        <a:p>
          <a:endParaRPr lang="en-US"/>
        </a:p>
      </dgm:t>
    </dgm:pt>
    <dgm:pt modelId="{84D4A56B-4B42-4FEB-9791-C77FE3F47CF8}" type="parTrans" cxnId="{731C9A4E-670F-4DA7-BD2C-A06539F985B8}">
      <dgm:prSet/>
      <dgm:spPr/>
      <dgm:t>
        <a:bodyPr/>
        <a:lstStyle/>
        <a:p>
          <a:endParaRPr lang="en-US"/>
        </a:p>
      </dgm:t>
    </dgm:pt>
    <dgm:pt modelId="{37954D46-F5F5-422C-B619-A358B0902E0C}" type="pres">
      <dgm:prSet presAssocID="{B011E83E-D380-4026-ACE5-BE55BDFDF6B2}" presName="CompostProcess" presStyleCnt="0">
        <dgm:presLayoutVars>
          <dgm:dir/>
          <dgm:resizeHandles val="exact"/>
        </dgm:presLayoutVars>
      </dgm:prSet>
      <dgm:spPr/>
    </dgm:pt>
    <dgm:pt modelId="{69BA0156-A71F-4484-B5FA-4742054D4B35}" type="pres">
      <dgm:prSet presAssocID="{B011E83E-D380-4026-ACE5-BE55BDFDF6B2}" presName="arrow" presStyleLbl="bgShp" presStyleIdx="0" presStyleCnt="1" custScaleX="117647"/>
      <dgm:spPr/>
    </dgm:pt>
    <dgm:pt modelId="{C2E3374F-C647-4677-AFC7-2E52B67E9768}" type="pres">
      <dgm:prSet presAssocID="{B011E83E-D380-4026-ACE5-BE55BDFDF6B2}" presName="linearProcess" presStyleCnt="0"/>
      <dgm:spPr/>
    </dgm:pt>
    <dgm:pt modelId="{883C7066-BC48-40E4-85CB-3263112C607B}" type="pres">
      <dgm:prSet presAssocID="{3A8550C3-14D1-4913-8FAD-D6E0FE8D7562}" presName="textNode" presStyleLbl="node1" presStyleIdx="0" presStyleCnt="4">
        <dgm:presLayoutVars>
          <dgm:bulletEnabled val="1"/>
        </dgm:presLayoutVars>
      </dgm:prSet>
      <dgm:spPr/>
      <dgm:t>
        <a:bodyPr/>
        <a:lstStyle/>
        <a:p>
          <a:endParaRPr lang="en-US"/>
        </a:p>
      </dgm:t>
    </dgm:pt>
    <dgm:pt modelId="{041CE9CA-9BA0-44CC-ADE9-63708398C232}" type="pres">
      <dgm:prSet presAssocID="{3858BEA9-4257-4208-9355-6E159CC863ED}" presName="sibTrans" presStyleCnt="0"/>
      <dgm:spPr/>
    </dgm:pt>
    <dgm:pt modelId="{904AD7D1-A07E-4508-B556-004C711BA5BD}" type="pres">
      <dgm:prSet presAssocID="{A44F9D8E-FC79-435A-8EAB-33BC9D3CFD99}" presName="textNode" presStyleLbl="node1" presStyleIdx="1" presStyleCnt="4">
        <dgm:presLayoutVars>
          <dgm:bulletEnabled val="1"/>
        </dgm:presLayoutVars>
      </dgm:prSet>
      <dgm:spPr/>
      <dgm:t>
        <a:bodyPr/>
        <a:lstStyle/>
        <a:p>
          <a:endParaRPr lang="en-US"/>
        </a:p>
      </dgm:t>
    </dgm:pt>
    <dgm:pt modelId="{5097B7A6-6A06-4CF3-BEB9-5820F56DA564}" type="pres">
      <dgm:prSet presAssocID="{C86023AC-4677-4016-A579-9CC0E66AA061}" presName="sibTrans" presStyleCnt="0"/>
      <dgm:spPr/>
    </dgm:pt>
    <dgm:pt modelId="{24FCF98F-2FAE-46A1-9975-00B1C3652551}" type="pres">
      <dgm:prSet presAssocID="{8333521E-341C-45A3-AACA-6543079B089F}" presName="textNode" presStyleLbl="node1" presStyleIdx="2" presStyleCnt="4">
        <dgm:presLayoutVars>
          <dgm:bulletEnabled val="1"/>
        </dgm:presLayoutVars>
      </dgm:prSet>
      <dgm:spPr/>
      <dgm:t>
        <a:bodyPr/>
        <a:lstStyle/>
        <a:p>
          <a:endParaRPr lang="en-US"/>
        </a:p>
      </dgm:t>
    </dgm:pt>
    <dgm:pt modelId="{06FD0E07-C085-4A6E-BBC8-6A12EC63063C}" type="pres">
      <dgm:prSet presAssocID="{4FDADCEB-4C1F-4A0D-98BD-CDA81215B7E1}" presName="sibTrans" presStyleCnt="0"/>
      <dgm:spPr/>
    </dgm:pt>
    <dgm:pt modelId="{F277AE43-6856-44E2-9A74-C0A2D6BA4F46}" type="pres">
      <dgm:prSet presAssocID="{6F41B9D0-97B8-45D3-A3C5-B38C5F9D608B}" presName="textNode" presStyleLbl="node1" presStyleIdx="3" presStyleCnt="4">
        <dgm:presLayoutVars>
          <dgm:bulletEnabled val="1"/>
        </dgm:presLayoutVars>
      </dgm:prSet>
      <dgm:spPr/>
      <dgm:t>
        <a:bodyPr/>
        <a:lstStyle/>
        <a:p>
          <a:endParaRPr lang="en-US"/>
        </a:p>
      </dgm:t>
    </dgm:pt>
  </dgm:ptLst>
  <dgm:cxnLst>
    <dgm:cxn modelId="{17B4D5A5-D078-453B-BF88-14370D2E7541}" srcId="{B011E83E-D380-4026-ACE5-BE55BDFDF6B2}" destId="{3A8550C3-14D1-4913-8FAD-D6E0FE8D7562}" srcOrd="0" destOrd="0" parTransId="{B79EAF59-2ABE-4071-A18E-2DCF757376E6}" sibTransId="{3858BEA9-4257-4208-9355-6E159CC863ED}"/>
    <dgm:cxn modelId="{3D964CE9-E9FE-4315-906F-6EB8A00ACE1E}" type="presOf" srcId="{A44F9D8E-FC79-435A-8EAB-33BC9D3CFD99}" destId="{904AD7D1-A07E-4508-B556-004C711BA5BD}" srcOrd="0" destOrd="0" presId="urn:microsoft.com/office/officeart/2005/8/layout/hProcess9"/>
    <dgm:cxn modelId="{32A98C7D-A116-4D99-B129-D692AB6D4195}" type="presOf" srcId="{8333521E-341C-45A3-AACA-6543079B089F}" destId="{24FCF98F-2FAE-46A1-9975-00B1C3652551}" srcOrd="0" destOrd="0" presId="urn:microsoft.com/office/officeart/2005/8/layout/hProcess9"/>
    <dgm:cxn modelId="{0D25D5F3-680F-4889-BB4F-01A387E6AF0D}" type="presOf" srcId="{B011E83E-D380-4026-ACE5-BE55BDFDF6B2}" destId="{37954D46-F5F5-422C-B619-A358B0902E0C}" srcOrd="0" destOrd="0" presId="urn:microsoft.com/office/officeart/2005/8/layout/hProcess9"/>
    <dgm:cxn modelId="{288A8C5B-1057-42F5-8301-1D928E1CEB67}" srcId="{B011E83E-D380-4026-ACE5-BE55BDFDF6B2}" destId="{6F41B9D0-97B8-45D3-A3C5-B38C5F9D608B}" srcOrd="3" destOrd="0" parTransId="{26B34ECE-338C-4EA9-8645-5D209E753FED}" sibTransId="{EF306717-A254-4545-A91A-614C903A52B3}"/>
    <dgm:cxn modelId="{731C9A4E-670F-4DA7-BD2C-A06539F985B8}" srcId="{B011E83E-D380-4026-ACE5-BE55BDFDF6B2}" destId="{8333521E-341C-45A3-AACA-6543079B089F}" srcOrd="2" destOrd="0" parTransId="{84D4A56B-4B42-4FEB-9791-C77FE3F47CF8}" sibTransId="{4FDADCEB-4C1F-4A0D-98BD-CDA81215B7E1}"/>
    <dgm:cxn modelId="{F8C0B7FD-18C8-4E6F-AD59-1E3540849480}" srcId="{B011E83E-D380-4026-ACE5-BE55BDFDF6B2}" destId="{A44F9D8E-FC79-435A-8EAB-33BC9D3CFD99}" srcOrd="1" destOrd="0" parTransId="{5481EE1E-EE46-4D2E-864D-0DDD0D618F31}" sibTransId="{C86023AC-4677-4016-A579-9CC0E66AA061}"/>
    <dgm:cxn modelId="{A84A760D-DB2E-4A36-8C75-3D7C4121E412}" type="presOf" srcId="{6F41B9D0-97B8-45D3-A3C5-B38C5F9D608B}" destId="{F277AE43-6856-44E2-9A74-C0A2D6BA4F46}" srcOrd="0" destOrd="0" presId="urn:microsoft.com/office/officeart/2005/8/layout/hProcess9"/>
    <dgm:cxn modelId="{2094B013-F46E-4FED-AF46-4873025B44A4}" type="presOf" srcId="{3A8550C3-14D1-4913-8FAD-D6E0FE8D7562}" destId="{883C7066-BC48-40E4-85CB-3263112C607B}" srcOrd="0" destOrd="0" presId="urn:microsoft.com/office/officeart/2005/8/layout/hProcess9"/>
    <dgm:cxn modelId="{B0741F9A-3340-45E2-B7B7-44233A7D9E6F}" type="presParOf" srcId="{37954D46-F5F5-422C-B619-A358B0902E0C}" destId="{69BA0156-A71F-4484-B5FA-4742054D4B35}" srcOrd="0" destOrd="0" presId="urn:microsoft.com/office/officeart/2005/8/layout/hProcess9"/>
    <dgm:cxn modelId="{A1880E06-0E70-466D-971F-0507FE96A8D0}" type="presParOf" srcId="{37954D46-F5F5-422C-B619-A358B0902E0C}" destId="{C2E3374F-C647-4677-AFC7-2E52B67E9768}" srcOrd="1" destOrd="0" presId="urn:microsoft.com/office/officeart/2005/8/layout/hProcess9"/>
    <dgm:cxn modelId="{A5186B76-591A-4477-9CC7-30A562D5ADD0}" type="presParOf" srcId="{C2E3374F-C647-4677-AFC7-2E52B67E9768}" destId="{883C7066-BC48-40E4-85CB-3263112C607B}" srcOrd="0" destOrd="0" presId="urn:microsoft.com/office/officeart/2005/8/layout/hProcess9"/>
    <dgm:cxn modelId="{F1413C50-41CB-40B9-996A-7E1A0D9778FD}" type="presParOf" srcId="{C2E3374F-C647-4677-AFC7-2E52B67E9768}" destId="{041CE9CA-9BA0-44CC-ADE9-63708398C232}" srcOrd="1" destOrd="0" presId="urn:microsoft.com/office/officeart/2005/8/layout/hProcess9"/>
    <dgm:cxn modelId="{D4F46D6B-F02B-4766-93E6-372546ED195B}" type="presParOf" srcId="{C2E3374F-C647-4677-AFC7-2E52B67E9768}" destId="{904AD7D1-A07E-4508-B556-004C711BA5BD}" srcOrd="2" destOrd="0" presId="urn:microsoft.com/office/officeart/2005/8/layout/hProcess9"/>
    <dgm:cxn modelId="{6C6110EB-658E-4423-8D9B-66542F2192B9}" type="presParOf" srcId="{C2E3374F-C647-4677-AFC7-2E52B67E9768}" destId="{5097B7A6-6A06-4CF3-BEB9-5820F56DA564}" srcOrd="3" destOrd="0" presId="urn:microsoft.com/office/officeart/2005/8/layout/hProcess9"/>
    <dgm:cxn modelId="{8A8FBF4D-676B-4B17-B27C-744CB05B1523}" type="presParOf" srcId="{C2E3374F-C647-4677-AFC7-2E52B67E9768}" destId="{24FCF98F-2FAE-46A1-9975-00B1C3652551}" srcOrd="4" destOrd="0" presId="urn:microsoft.com/office/officeart/2005/8/layout/hProcess9"/>
    <dgm:cxn modelId="{86959797-F199-4F9E-A8FA-F0B7D61B57DA}" type="presParOf" srcId="{C2E3374F-C647-4677-AFC7-2E52B67E9768}" destId="{06FD0E07-C085-4A6E-BBC8-6A12EC63063C}" srcOrd="5" destOrd="0" presId="urn:microsoft.com/office/officeart/2005/8/layout/hProcess9"/>
    <dgm:cxn modelId="{1189EC5C-E704-436B-B286-579BC612EDFC}" type="presParOf" srcId="{C2E3374F-C647-4677-AFC7-2E52B67E9768}" destId="{F277AE43-6856-44E2-9A74-C0A2D6BA4F4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68.wmf"/><Relationship Id="rId4"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 Id="rId4"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5E63B-89C7-4483-99F2-02CB9A87B494}"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0D215-4457-4182-BD70-749CDF22C2BD}" type="slidenum">
              <a:rPr lang="en-US" smtClean="0"/>
              <a:t>‹#›</a:t>
            </a:fld>
            <a:endParaRPr lang="en-US"/>
          </a:p>
        </p:txBody>
      </p:sp>
    </p:spTree>
    <p:extLst>
      <p:ext uri="{BB962C8B-B14F-4D97-AF65-F5344CB8AC3E}">
        <p14:creationId xmlns:p14="http://schemas.microsoft.com/office/powerpoint/2010/main" val="3875109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p:spPr>
        <p:txBody>
          <a:bodyPr/>
          <a:lstStyle/>
          <a:p>
            <a:endParaRPr lang="en-US" smtClean="0"/>
          </a:p>
        </p:txBody>
      </p:sp>
      <p:sp>
        <p:nvSpPr>
          <p:cNvPr id="18436" name="Slide Number Placeholder 3"/>
          <p:cNvSpPr>
            <a:spLocks noGrp="1"/>
          </p:cNvSpPr>
          <p:nvPr>
            <p:ph type="sldNum" sz="quarter" idx="5"/>
          </p:nvPr>
        </p:nvSpPr>
        <p:spPr>
          <a:noFill/>
        </p:spPr>
        <p:txBody>
          <a:bodyPr/>
          <a:lstStyle/>
          <a:p>
            <a:fld id="{7962A305-A1A2-432F-A0E5-60A3CDD3F3EE}" type="slidenum">
              <a:rPr lang="en-US" smtClean="0">
                <a:solidFill>
                  <a:srgbClr val="000000"/>
                </a:solidFill>
                <a:latin typeface="Arial" charset="0"/>
              </a:rPr>
              <a:pPr/>
              <a:t>2</a:t>
            </a:fld>
            <a:endParaRPr lang="en-US" smtClean="0">
              <a:solidFill>
                <a:srgbClr val="000000"/>
              </a:solidFill>
              <a:latin typeface="Arial" charset="0"/>
            </a:endParaRPr>
          </a:p>
        </p:txBody>
      </p:sp>
    </p:spTree>
    <p:extLst>
      <p:ext uri="{BB962C8B-B14F-4D97-AF65-F5344CB8AC3E}">
        <p14:creationId xmlns:p14="http://schemas.microsoft.com/office/powerpoint/2010/main" val="218405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fld id="{C57DA016-3C79-4318-AF79-693903BDF69A}" type="slidenum">
              <a:rPr lang="en-US" altLang="en-US" sz="1200" baseline="0"/>
              <a:pPr/>
              <a:t>42</a:t>
            </a:fld>
            <a:endParaRPr lang="en-US" altLang="en-US" sz="1200" baseline="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567375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r>
              <a:rPr lang="en-US" smtClean="0"/>
              <a:t>    </a:t>
            </a:r>
          </a:p>
        </p:txBody>
      </p:sp>
      <p:sp>
        <p:nvSpPr>
          <p:cNvPr id="20484" name="Slide Number Placeholder 3"/>
          <p:cNvSpPr>
            <a:spLocks noGrp="1"/>
          </p:cNvSpPr>
          <p:nvPr>
            <p:ph type="sldNum" sz="quarter" idx="5"/>
          </p:nvPr>
        </p:nvSpPr>
        <p:spPr>
          <a:noFill/>
        </p:spPr>
        <p:txBody>
          <a:bodyPr/>
          <a:lstStyle/>
          <a:p>
            <a:fld id="{E2E5863F-D8A7-4801-A4D0-BF636EAF2637}" type="slidenum">
              <a:rPr lang="en-US" smtClean="0">
                <a:latin typeface="Arial" charset="0"/>
              </a:rPr>
              <a:pPr/>
              <a:t>56</a:t>
            </a:fld>
            <a:endParaRPr lang="en-US" smtClean="0">
              <a:latin typeface="Arial" charset="0"/>
            </a:endParaRPr>
          </a:p>
        </p:txBody>
      </p:sp>
    </p:spTree>
    <p:extLst>
      <p:ext uri="{BB962C8B-B14F-4D97-AF65-F5344CB8AC3E}">
        <p14:creationId xmlns:p14="http://schemas.microsoft.com/office/powerpoint/2010/main" val="126460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p:spPr>
        <p:txBody>
          <a:bodyPr/>
          <a:lstStyle/>
          <a:p>
            <a:pPr eaLnBrk="1" hangingPunct="1"/>
            <a:endParaRPr lang="en-US" smtClean="0"/>
          </a:p>
        </p:txBody>
      </p:sp>
      <p:sp>
        <p:nvSpPr>
          <p:cNvPr id="21508" name="Slide Number Placeholder 3"/>
          <p:cNvSpPr>
            <a:spLocks noGrp="1"/>
          </p:cNvSpPr>
          <p:nvPr>
            <p:ph type="sldNum" sz="quarter" idx="5"/>
          </p:nvPr>
        </p:nvSpPr>
        <p:spPr>
          <a:noFill/>
        </p:spPr>
        <p:txBody>
          <a:bodyPr/>
          <a:lstStyle/>
          <a:p>
            <a:fld id="{6F0E3C12-A2B4-4238-809B-F572C3D4A145}" type="slidenum">
              <a:rPr lang="en-US" smtClean="0"/>
              <a:pPr/>
              <a:t>90</a:t>
            </a:fld>
            <a:endParaRPr lang="en-US" smtClean="0"/>
          </a:p>
        </p:txBody>
      </p:sp>
    </p:spTree>
    <p:extLst>
      <p:ext uri="{BB962C8B-B14F-4D97-AF65-F5344CB8AC3E}">
        <p14:creationId xmlns:p14="http://schemas.microsoft.com/office/powerpoint/2010/main" val="2107976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p:spPr>
        <p:txBody>
          <a:bodyPr/>
          <a:lstStyle/>
          <a:p>
            <a:pPr eaLnBrk="1" hangingPunct="1"/>
            <a:endParaRPr lang="en-US" smtClean="0"/>
          </a:p>
        </p:txBody>
      </p:sp>
      <p:sp>
        <p:nvSpPr>
          <p:cNvPr id="22532" name="Slide Number Placeholder 3"/>
          <p:cNvSpPr>
            <a:spLocks noGrp="1"/>
          </p:cNvSpPr>
          <p:nvPr>
            <p:ph type="sldNum" sz="quarter" idx="5"/>
          </p:nvPr>
        </p:nvSpPr>
        <p:spPr>
          <a:noFill/>
        </p:spPr>
        <p:txBody>
          <a:bodyPr/>
          <a:lstStyle/>
          <a:p>
            <a:fld id="{207FA786-6083-442F-881F-AD837D569DD6}" type="slidenum">
              <a:rPr lang="en-US" smtClean="0"/>
              <a:pPr/>
              <a:t>91</a:t>
            </a:fld>
            <a:endParaRPr lang="en-US" smtClean="0"/>
          </a:p>
        </p:txBody>
      </p:sp>
    </p:spTree>
    <p:extLst>
      <p:ext uri="{BB962C8B-B14F-4D97-AF65-F5344CB8AC3E}">
        <p14:creationId xmlns:p14="http://schemas.microsoft.com/office/powerpoint/2010/main" val="658432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p:spPr>
        <p:txBody>
          <a:bodyPr/>
          <a:lstStyle/>
          <a:p>
            <a:pPr eaLnBrk="1" hangingPunct="1"/>
            <a:endParaRPr lang="en-US" smtClean="0"/>
          </a:p>
        </p:txBody>
      </p:sp>
      <p:sp>
        <p:nvSpPr>
          <p:cNvPr id="23556" name="Slide Number Placeholder 3"/>
          <p:cNvSpPr>
            <a:spLocks noGrp="1"/>
          </p:cNvSpPr>
          <p:nvPr>
            <p:ph type="sldNum" sz="quarter" idx="5"/>
          </p:nvPr>
        </p:nvSpPr>
        <p:spPr>
          <a:noFill/>
        </p:spPr>
        <p:txBody>
          <a:bodyPr/>
          <a:lstStyle/>
          <a:p>
            <a:fld id="{F34E865A-F5AF-4721-95D5-31BBE5B2F039}" type="slidenum">
              <a:rPr lang="en-US" smtClean="0"/>
              <a:pPr/>
              <a:t>92</a:t>
            </a:fld>
            <a:endParaRPr lang="en-US" smtClean="0"/>
          </a:p>
        </p:txBody>
      </p:sp>
    </p:spTree>
    <p:extLst>
      <p:ext uri="{BB962C8B-B14F-4D97-AF65-F5344CB8AC3E}">
        <p14:creationId xmlns:p14="http://schemas.microsoft.com/office/powerpoint/2010/main" val="3317322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p:spPr>
        <p:txBody>
          <a:bodyPr/>
          <a:lstStyle/>
          <a:p>
            <a:pPr eaLnBrk="1" hangingPunct="1"/>
            <a:endParaRPr lang="en-US" smtClean="0"/>
          </a:p>
        </p:txBody>
      </p:sp>
      <p:sp>
        <p:nvSpPr>
          <p:cNvPr id="24580" name="Slide Number Placeholder 3"/>
          <p:cNvSpPr>
            <a:spLocks noGrp="1"/>
          </p:cNvSpPr>
          <p:nvPr>
            <p:ph type="sldNum" sz="quarter" idx="5"/>
          </p:nvPr>
        </p:nvSpPr>
        <p:spPr>
          <a:noFill/>
        </p:spPr>
        <p:txBody>
          <a:bodyPr/>
          <a:lstStyle/>
          <a:p>
            <a:fld id="{3BC129BE-622C-432F-8394-A023CFE24256}" type="slidenum">
              <a:rPr lang="en-US" smtClean="0"/>
              <a:pPr/>
              <a:t>93</a:t>
            </a:fld>
            <a:endParaRPr lang="en-US" smtClean="0"/>
          </a:p>
        </p:txBody>
      </p:sp>
    </p:spTree>
    <p:extLst>
      <p:ext uri="{BB962C8B-B14F-4D97-AF65-F5344CB8AC3E}">
        <p14:creationId xmlns:p14="http://schemas.microsoft.com/office/powerpoint/2010/main" val="192759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42DFF7-83FB-4386-9FAF-B332A73B0B39}" type="slidenum">
              <a:rPr lang="en-US" smtClean="0"/>
              <a:t>110</a:t>
            </a:fld>
            <a:endParaRPr lang="en-US"/>
          </a:p>
        </p:txBody>
      </p:sp>
    </p:spTree>
    <p:extLst>
      <p:ext uri="{BB962C8B-B14F-4D97-AF65-F5344CB8AC3E}">
        <p14:creationId xmlns:p14="http://schemas.microsoft.com/office/powerpoint/2010/main" val="15374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DF2BF1-3061-4856-B9B7-CB4A4BF371BF}"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36140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DF2BF1-3061-4856-B9B7-CB4A4BF371BF}"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2541617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DF2BF1-3061-4856-B9B7-CB4A4BF371BF}"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2919004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152400"/>
            <a:ext cx="104648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4800600"/>
            <a:ext cx="5080000" cy="152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4800600"/>
            <a:ext cx="5080000" cy="152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a:xfrm>
            <a:off x="914400" y="6400800"/>
            <a:ext cx="6400800" cy="304800"/>
          </a:xfrm>
        </p:spPr>
        <p:txBody>
          <a:bodyPr/>
          <a:lstStyle>
            <a:lvl1pPr>
              <a:defRPr/>
            </a:lvl1pPr>
          </a:lstStyle>
          <a:p>
            <a:pPr>
              <a:defRPr/>
            </a:pPr>
            <a:r>
              <a:rPr lang="en-US"/>
              <a:t>EE216 Fall 2011</a:t>
            </a:r>
          </a:p>
        </p:txBody>
      </p:sp>
      <p:sp>
        <p:nvSpPr>
          <p:cNvPr id="6" name="Slide Number Placeholder 5"/>
          <p:cNvSpPr>
            <a:spLocks noGrp="1"/>
          </p:cNvSpPr>
          <p:nvPr>
            <p:ph type="sldNum" sz="quarter" idx="11"/>
          </p:nvPr>
        </p:nvSpPr>
        <p:spPr>
          <a:xfrm>
            <a:off x="8737600" y="6400800"/>
            <a:ext cx="2540000" cy="304800"/>
          </a:xfrm>
          <a:prstGeom prst="rect">
            <a:avLst/>
          </a:prstGeom>
        </p:spPr>
        <p:txBody>
          <a:bodyPr/>
          <a:lstStyle>
            <a:lvl1pPr>
              <a:defRPr>
                <a:latin typeface="Arial" pitchFamily="34" charset="0"/>
              </a:defRPr>
            </a:lvl1pPr>
          </a:lstStyle>
          <a:p>
            <a:pPr>
              <a:defRPr/>
            </a:pPr>
            <a:fld id="{059BA790-3609-4977-8155-D2DAC977FFAC}" type="slidenum">
              <a:rPr lang="en-US"/>
              <a:pPr>
                <a:defRPr/>
              </a:pPr>
              <a:t>‹#›</a:t>
            </a:fld>
            <a:endParaRPr lang="en-US"/>
          </a:p>
        </p:txBody>
      </p:sp>
    </p:spTree>
    <p:extLst>
      <p:ext uri="{BB962C8B-B14F-4D97-AF65-F5344CB8AC3E}">
        <p14:creationId xmlns:p14="http://schemas.microsoft.com/office/powerpoint/2010/main" val="1941938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719264"/>
            <a:ext cx="10972800" cy="21288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0" y="4000501"/>
            <a:ext cx="10972800" cy="21304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8400"/>
            <a:ext cx="28448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844800" cy="457200"/>
          </a:xfrm>
        </p:spPr>
        <p:txBody>
          <a:bodyPr/>
          <a:lstStyle>
            <a:lvl1pPr>
              <a:defRPr/>
            </a:lvl1pPr>
          </a:lstStyle>
          <a:p>
            <a:fld id="{D29626E2-7468-4C2F-9AB6-8205944F37FF}" type="slidenum">
              <a:rPr lang="en-US" altLang="en-US"/>
              <a:pPr/>
              <a:t>‹#›</a:t>
            </a:fld>
            <a:endParaRPr lang="en-US" altLang="en-US"/>
          </a:p>
        </p:txBody>
      </p:sp>
    </p:spTree>
    <p:extLst>
      <p:ext uri="{BB962C8B-B14F-4D97-AF65-F5344CB8AC3E}">
        <p14:creationId xmlns:p14="http://schemas.microsoft.com/office/powerpoint/2010/main" val="38449344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8712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17033" y="1600201"/>
            <a:ext cx="53340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354233" y="1600200"/>
            <a:ext cx="53340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354233" y="3938589"/>
            <a:ext cx="53340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8128000" y="6248401"/>
            <a:ext cx="3556000" cy="365125"/>
          </a:xfrm>
        </p:spPr>
        <p:txBody>
          <a:bodyPr/>
          <a:lstStyle>
            <a:lvl1pPr>
              <a:defRPr/>
            </a:lvl1pPr>
          </a:lstStyle>
          <a:p>
            <a:pPr>
              <a:defRPr/>
            </a:pPr>
            <a:fld id="{68A68D6A-B736-4221-9098-B3DD70366773}" type="datetimeFigureOut">
              <a:rPr lang="en-US"/>
              <a:pPr>
                <a:defRPr/>
              </a:pPr>
              <a:t>2/23/2022</a:t>
            </a:fld>
            <a:endParaRPr lang="en-US"/>
          </a:p>
        </p:txBody>
      </p:sp>
      <p:sp>
        <p:nvSpPr>
          <p:cNvPr id="7" name="Footer Placeholder 6"/>
          <p:cNvSpPr>
            <a:spLocks noGrp="1"/>
          </p:cNvSpPr>
          <p:nvPr>
            <p:ph type="ftr" sz="quarter" idx="11"/>
          </p:nvPr>
        </p:nvSpPr>
        <p:spPr>
          <a:xfrm>
            <a:off x="812801" y="6248401"/>
            <a:ext cx="7228417" cy="365125"/>
          </a:xfr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0" y="1271589"/>
            <a:ext cx="711200" cy="244475"/>
          </a:xfrm>
        </p:spPr>
        <p:txBody>
          <a:bodyPr/>
          <a:lstStyle>
            <a:lvl1pPr>
              <a:defRPr/>
            </a:lvl1pPr>
          </a:lstStyle>
          <a:p>
            <a:fld id="{97544E42-C421-4357-8027-A6159942B84F}" type="slidenum">
              <a:rPr lang="en-US" altLang="en-US"/>
              <a:pPr/>
              <a:t>‹#›</a:t>
            </a:fld>
            <a:endParaRPr lang="en-US" altLang="en-US"/>
          </a:p>
        </p:txBody>
      </p:sp>
    </p:spTree>
    <p:extLst>
      <p:ext uri="{BB962C8B-B14F-4D97-AF65-F5344CB8AC3E}">
        <p14:creationId xmlns:p14="http://schemas.microsoft.com/office/powerpoint/2010/main" val="3787976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8DF2BF1-3061-4856-B9B7-CB4A4BF371BF}"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259896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DF2BF1-3061-4856-B9B7-CB4A4BF371BF}" type="datetimeFigureOut">
              <a:rPr lang="en-US" smtClean="0"/>
              <a:t>2/23/2022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612057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8DF2BF1-3061-4856-B9B7-CB4A4BF371BF}"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52994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8DF2BF1-3061-4856-B9B7-CB4A4BF371BF}" type="datetimeFigureOut">
              <a:rPr lang="en-US" smtClean="0"/>
              <a:t>2/23/2022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2966806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DF2BF1-3061-4856-B9B7-CB4A4BF371BF}" type="datetimeFigureOut">
              <a:rPr lang="en-US" smtClean="0"/>
              <a:t>2/23/2022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548972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F2BF1-3061-4856-B9B7-CB4A4BF371BF}" type="datetimeFigureOut">
              <a:rPr lang="en-US" smtClean="0"/>
              <a:t>2/23/2022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55649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DF2BF1-3061-4856-B9B7-CB4A4BF371BF}"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104488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DF2BF1-3061-4856-B9B7-CB4A4BF371BF}" type="datetimeFigureOut">
              <a:rPr lang="en-US" smtClean="0"/>
              <a:t>2/23/2022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9B78F2-AD50-4208-8DF6-69C725299D8C}" type="slidenum">
              <a:rPr lang="en-US" smtClean="0"/>
              <a:t>‹#›</a:t>
            </a:fld>
            <a:endParaRPr lang="en-US"/>
          </a:p>
        </p:txBody>
      </p:sp>
    </p:spTree>
    <p:extLst>
      <p:ext uri="{BB962C8B-B14F-4D97-AF65-F5344CB8AC3E}">
        <p14:creationId xmlns:p14="http://schemas.microsoft.com/office/powerpoint/2010/main" val="2599988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F2BF1-3061-4856-B9B7-CB4A4BF371BF}" type="datetimeFigureOut">
              <a:rPr lang="en-US" smtClean="0"/>
              <a:t>2/23/2022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9B78F2-AD50-4208-8DF6-69C725299D8C}" type="slidenum">
              <a:rPr lang="en-US" smtClean="0"/>
              <a:t>‹#›</a:t>
            </a:fld>
            <a:endParaRPr lang="en-US"/>
          </a:p>
        </p:txBody>
      </p:sp>
    </p:spTree>
    <p:extLst>
      <p:ext uri="{BB962C8B-B14F-4D97-AF65-F5344CB8AC3E}">
        <p14:creationId xmlns:p14="http://schemas.microsoft.com/office/powerpoint/2010/main" val="1783350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gif"/><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2.emf"/><Relationship Id="rId7" Type="http://schemas.openxmlformats.org/officeDocument/2006/relationships/image" Target="../media/image136.emf"/><Relationship Id="rId2" Type="http://schemas.openxmlformats.org/officeDocument/2006/relationships/image" Target="../media/image131.emf"/><Relationship Id="rId1" Type="http://schemas.openxmlformats.org/officeDocument/2006/relationships/slideLayout" Target="../slideLayouts/slideLayout7.xml"/><Relationship Id="rId6" Type="http://schemas.openxmlformats.org/officeDocument/2006/relationships/image" Target="../media/image135.emf"/><Relationship Id="rId5" Type="http://schemas.openxmlformats.org/officeDocument/2006/relationships/image" Target="../media/image134.emf"/><Relationship Id="rId4" Type="http://schemas.openxmlformats.org/officeDocument/2006/relationships/image" Target="../media/image133.emf"/><Relationship Id="rId9" Type="http://schemas.openxmlformats.org/officeDocument/2006/relationships/image" Target="../media/image138.emf"/></Relationships>
</file>

<file path=ppt/slides/_rels/slide107.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wmf"/><Relationship Id="rId4"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24.jpeg"/><Relationship Id="rId7" Type="http://schemas.openxmlformats.org/officeDocument/2006/relationships/image" Target="../media/image21.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23.wmf"/><Relationship Id="rId5" Type="http://schemas.openxmlformats.org/officeDocument/2006/relationships/image" Target="../media/image20.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22.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5.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28.jpeg"/><Relationship Id="rId4" Type="http://schemas.openxmlformats.org/officeDocument/2006/relationships/image" Target="../media/image27.jpeg"/></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8.bin"/><Relationship Id="rId4" Type="http://schemas.openxmlformats.org/officeDocument/2006/relationships/image" Target="../media/image28.jpeg"/></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62.jpeg"/><Relationship Id="rId7" Type="http://schemas.openxmlformats.org/officeDocument/2006/relationships/image" Target="../media/image60.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10.bin"/><Relationship Id="rId5" Type="http://schemas.openxmlformats.org/officeDocument/2006/relationships/image" Target="../media/image59.wmf"/><Relationship Id="rId4" Type="http://schemas.openxmlformats.org/officeDocument/2006/relationships/oleObject" Target="../embeddings/oleObject9.bin"/><Relationship Id="rId9" Type="http://schemas.openxmlformats.org/officeDocument/2006/relationships/image" Target="../media/image61.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63.wmf"/></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68.wmf"/><Relationship Id="rId3" Type="http://schemas.openxmlformats.org/officeDocument/2006/relationships/image" Target="../media/image69.jpeg"/><Relationship Id="rId7" Type="http://schemas.openxmlformats.org/officeDocument/2006/relationships/image" Target="../media/image65.wmf"/><Relationship Id="rId12"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66.wmf"/></Relationships>
</file>

<file path=ppt/slides/_rels/slide6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72.jpeg"/><Relationship Id="rId7" Type="http://schemas.openxmlformats.org/officeDocument/2006/relationships/image" Target="../media/image74.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76.wmf"/><Relationship Id="rId5" Type="http://schemas.openxmlformats.org/officeDocument/2006/relationships/image" Target="../media/image73.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75.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99.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500.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9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98.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100.png"/><Relationship Id="rId5" Type="http://schemas.openxmlformats.org/officeDocument/2006/relationships/image" Target="../media/image240.png"/><Relationship Id="rId10" Type="http://schemas.openxmlformats.org/officeDocument/2006/relationships/image" Target="../media/image29.png"/><Relationship Id="rId4" Type="http://schemas.openxmlformats.org/officeDocument/2006/relationships/image" Target="../media/image99.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990.png"/><Relationship Id="rId7" Type="http://schemas.openxmlformats.org/officeDocument/2006/relationships/image" Target="../media/image105.png"/><Relationship Id="rId12" Type="http://schemas.openxmlformats.org/officeDocument/2006/relationships/image" Target="../media/image410.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370.png"/><Relationship Id="rId11" Type="http://schemas.openxmlformats.org/officeDocument/2006/relationships/image" Target="../media/image400.png"/><Relationship Id="rId5" Type="http://schemas.openxmlformats.org/officeDocument/2006/relationships/image" Target="../media/image104.png"/><Relationship Id="rId10" Type="http://schemas.openxmlformats.org/officeDocument/2006/relationships/image" Target="../media/image1060.png"/><Relationship Id="rId4" Type="http://schemas.openxmlformats.org/officeDocument/2006/relationships/image" Target="../media/image103.png"/><Relationship Id="rId9" Type="http://schemas.openxmlformats.org/officeDocument/2006/relationships/image" Target="../media/image1050.png"/></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07.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3.bin"/><Relationship Id="rId5" Type="http://schemas.openxmlformats.org/officeDocument/2006/relationships/image" Target="../media/image106.wmf"/><Relationship Id="rId4" Type="http://schemas.openxmlformats.org/officeDocument/2006/relationships/oleObject" Target="../embeddings/oleObject22.bin"/></Relationships>
</file>

<file path=ppt/slides/_rels/slide8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Layout" Target="../slideLayouts/slideLayout6.xml"/><Relationship Id="rId1" Type="http://schemas.openxmlformats.org/officeDocument/2006/relationships/vmlDrawing" Target="../drawings/vmlDrawing10.vml"/><Relationship Id="rId5" Type="http://schemas.openxmlformats.org/officeDocument/2006/relationships/image" Target="../media/image110.wmf"/><Relationship Id="rId4" Type="http://schemas.openxmlformats.org/officeDocument/2006/relationships/oleObject" Target="../embeddings/oleObject24.bin"/></Relationships>
</file>

<file path=ppt/slides/_rels/slide8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505201" y="381001"/>
            <a:ext cx="6086475" cy="5851525"/>
          </a:xfrm>
          <a:prstGeom prst="rect">
            <a:avLst/>
          </a:prstGeom>
          <a:ln>
            <a:noFill/>
          </a:ln>
          <a:effectLst>
            <a:outerShdw blurRad="292100" dist="139700" dir="2700000" algn="tl" rotWithShape="0">
              <a:srgbClr val="333333">
                <a:alpha val="65000"/>
              </a:srgbClr>
            </a:outerShdw>
          </a:effectLst>
        </p:spPr>
      </p:pic>
      <p:pic>
        <p:nvPicPr>
          <p:cNvPr id="2051" name="Picture 2" descr="048a"/>
          <p:cNvPicPr>
            <a:picLocks noChangeAspect="1" noChangeArrowheads="1"/>
          </p:cNvPicPr>
          <p:nvPr/>
        </p:nvPicPr>
        <p:blipFill>
          <a:blip r:embed="rId3" cstate="print"/>
          <a:srcRect/>
          <a:stretch>
            <a:fillRect/>
          </a:stretch>
        </p:blipFill>
        <p:spPr bwMode="auto">
          <a:xfrm>
            <a:off x="1219201" y="90151"/>
            <a:ext cx="8955110" cy="6716333"/>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a:stretch>
            <a:fillRect/>
          </a:stretch>
        </p:blipFill>
        <p:spPr bwMode="auto">
          <a:xfrm>
            <a:off x="3505201" y="152401"/>
            <a:ext cx="6086475" cy="5851525"/>
          </a:xfrm>
          <a:prstGeom prst="rect">
            <a:avLst/>
          </a:prstGeom>
          <a:noFill/>
          <a:ln w="9525">
            <a:noFill/>
            <a:miter lim="800000"/>
            <a:headEnd/>
            <a:tailEnd/>
          </a:ln>
        </p:spPr>
      </p:pic>
    </p:spTree>
    <p:extLst>
      <p:ext uri="{BB962C8B-B14F-4D97-AF65-F5344CB8AC3E}">
        <p14:creationId xmlns:p14="http://schemas.microsoft.com/office/powerpoint/2010/main" val="319257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9584" y="1640114"/>
            <a:ext cx="8198004" cy="3352800"/>
          </a:xfrm>
          <a:prstGeom prst="rect">
            <a:avLst/>
          </a:prstGeom>
        </p:spPr>
      </p:pic>
    </p:spTree>
    <p:extLst>
      <p:ext uri="{BB962C8B-B14F-4D97-AF65-F5344CB8AC3E}">
        <p14:creationId xmlns:p14="http://schemas.microsoft.com/office/powerpoint/2010/main" val="55073272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akeel\Desktop\Fourier_series_square_wave_circles_animation.gif"/>
          <p:cNvPicPr>
            <a:picLocks noGrp="1" noChangeAspect="1" noChangeArrowheads="1" noCrop="1"/>
          </p:cNvPicPr>
          <p:nvPr>
            <p:ph sz="half" idx="1"/>
          </p:nvPr>
        </p:nvPicPr>
        <p:blipFill>
          <a:blip r:embed="rId2" cstate="print"/>
          <a:srcRect/>
          <a:stretch>
            <a:fillRect/>
          </a:stretch>
        </p:blipFill>
        <p:spPr bwMode="auto">
          <a:xfrm>
            <a:off x="1904999" y="908713"/>
            <a:ext cx="3358488" cy="3358488"/>
          </a:xfrm>
          <a:prstGeom prst="rect">
            <a:avLst/>
          </a:prstGeom>
          <a:noFill/>
        </p:spPr>
      </p:pic>
      <p:pic>
        <p:nvPicPr>
          <p:cNvPr id="16387" name="Picture 3" descr="C:\Users\Shakeel\Desktop\Fourier_series_sawtooth_wave_circles_animation.gif"/>
          <p:cNvPicPr>
            <a:picLocks noGrp="1" noChangeAspect="1" noChangeArrowheads="1" noCrop="1"/>
          </p:cNvPicPr>
          <p:nvPr>
            <p:ph sz="half" idx="2"/>
          </p:nvPr>
        </p:nvPicPr>
        <p:blipFill>
          <a:blip r:embed="rId3" cstate="print"/>
          <a:srcRect/>
          <a:stretch>
            <a:fillRect/>
          </a:stretch>
        </p:blipFill>
        <p:spPr bwMode="auto">
          <a:xfrm>
            <a:off x="6505433" y="779061"/>
            <a:ext cx="3411940" cy="3411940"/>
          </a:xfrm>
          <a:prstGeom prst="rect">
            <a:avLst/>
          </a:prstGeom>
          <a:noFill/>
        </p:spPr>
      </p:pic>
      <p:sp>
        <p:nvSpPr>
          <p:cNvPr id="7" name="Rectangle 6"/>
          <p:cNvSpPr/>
          <p:nvPr/>
        </p:nvSpPr>
        <p:spPr>
          <a:xfrm>
            <a:off x="1828800" y="5049680"/>
            <a:ext cx="3352800" cy="1200329"/>
          </a:xfrm>
          <a:prstGeom prst="rect">
            <a:avLst/>
          </a:prstGeom>
        </p:spPr>
        <p:txBody>
          <a:bodyPr wrap="square">
            <a:spAutoFit/>
          </a:bodyPr>
          <a:lstStyle/>
          <a:p>
            <a:r>
              <a:rPr lang="en-US" dirty="0"/>
              <a:t>Another </a:t>
            </a:r>
            <a:r>
              <a:rPr lang="en-US" dirty="0" err="1"/>
              <a:t>visualisation</a:t>
            </a:r>
            <a:r>
              <a:rPr lang="en-US" dirty="0"/>
              <a:t> of an approximation of a square wave by taking the first 1, 2, 3 and 4 terms of its Fourier series</a:t>
            </a:r>
          </a:p>
        </p:txBody>
      </p:sp>
      <p:sp>
        <p:nvSpPr>
          <p:cNvPr id="8" name="Rectangle 7"/>
          <p:cNvSpPr/>
          <p:nvPr/>
        </p:nvSpPr>
        <p:spPr>
          <a:xfrm>
            <a:off x="6705600" y="5084937"/>
            <a:ext cx="3581400" cy="1200329"/>
          </a:xfrm>
          <a:prstGeom prst="rect">
            <a:avLst/>
          </a:prstGeom>
        </p:spPr>
        <p:txBody>
          <a:bodyPr wrap="square">
            <a:spAutoFit/>
          </a:bodyPr>
          <a:lstStyle/>
          <a:p>
            <a:r>
              <a:rPr lang="en-US" dirty="0"/>
              <a:t>A </a:t>
            </a:r>
            <a:r>
              <a:rPr lang="en-US" dirty="0" err="1"/>
              <a:t>visualisation</a:t>
            </a:r>
            <a:r>
              <a:rPr lang="en-US" dirty="0"/>
              <a:t> of an approximation of a </a:t>
            </a:r>
            <a:r>
              <a:rPr lang="en-US" dirty="0" err="1"/>
              <a:t>sawtooth</a:t>
            </a:r>
            <a:r>
              <a:rPr lang="en-US" dirty="0"/>
              <a:t> wave of the same amplitude and frequency for comparison</a:t>
            </a:r>
          </a:p>
        </p:txBody>
      </p:sp>
    </p:spTree>
    <p:extLst>
      <p:ext uri="{BB962C8B-B14F-4D97-AF65-F5344CB8AC3E}">
        <p14:creationId xmlns:p14="http://schemas.microsoft.com/office/powerpoint/2010/main" val="5415365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01421" y="294571"/>
            <a:ext cx="8748215" cy="1302216"/>
          </a:xfrm>
        </p:spPr>
        <p:txBody>
          <a:bodyPr/>
          <a:lstStyle/>
          <a:p>
            <a:pPr algn="ctr">
              <a:buNone/>
            </a:pPr>
            <a:r>
              <a:rPr lang="en-US" sz="2400" b="1" dirty="0"/>
              <a:t>Animated plot of the first five successive partial Fourier series</a:t>
            </a:r>
          </a:p>
        </p:txBody>
      </p:sp>
      <p:pic>
        <p:nvPicPr>
          <p:cNvPr id="17410" name="Picture 2" descr="http://upload.wikimedia.org/wikipedia/commons/thumb/0/04/Sawtooth_pi.svg/400px-Sawtooth_pi.svg.png"/>
          <p:cNvPicPr>
            <a:picLocks noChangeAspect="1" noChangeArrowheads="1"/>
          </p:cNvPicPr>
          <p:nvPr/>
        </p:nvPicPr>
        <p:blipFill>
          <a:blip r:embed="rId2" cstate="print"/>
          <a:srcRect/>
          <a:stretch>
            <a:fillRect/>
          </a:stretch>
        </p:blipFill>
        <p:spPr bwMode="auto">
          <a:xfrm>
            <a:off x="2970664" y="1184215"/>
            <a:ext cx="6687402" cy="2858867"/>
          </a:xfrm>
          <a:prstGeom prst="rect">
            <a:avLst/>
          </a:prstGeom>
          <a:noFill/>
        </p:spPr>
      </p:pic>
      <p:pic>
        <p:nvPicPr>
          <p:cNvPr id="17411" name="Picture 3" descr="C:\Users\Shakeel\Desktop\400px-Periodic_identity_function.gif"/>
          <p:cNvPicPr>
            <a:picLocks noGrp="1" noChangeAspect="1" noChangeArrowheads="1" noCrop="1"/>
          </p:cNvPicPr>
          <p:nvPr>
            <p:ph sz="half" idx="2"/>
          </p:nvPr>
        </p:nvPicPr>
        <p:blipFill>
          <a:blip r:embed="rId3" cstate="print"/>
          <a:srcRect/>
          <a:stretch>
            <a:fillRect/>
          </a:stretch>
        </p:blipFill>
        <p:spPr bwMode="auto">
          <a:xfrm>
            <a:off x="2759803" y="4462826"/>
            <a:ext cx="7049134" cy="1815152"/>
          </a:xfrm>
          <a:prstGeom prst="rect">
            <a:avLst/>
          </a:prstGeom>
          <a:noFill/>
        </p:spPr>
      </p:pic>
    </p:spTree>
    <p:extLst>
      <p:ext uri="{BB962C8B-B14F-4D97-AF65-F5344CB8AC3E}">
        <p14:creationId xmlns:p14="http://schemas.microsoft.com/office/powerpoint/2010/main" val="368190090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9758" y="2255704"/>
            <a:ext cx="9144000" cy="2387600"/>
          </a:xfrm>
        </p:spPr>
        <p:txBody>
          <a:bodyPr>
            <a:normAutofit/>
          </a:bodyPr>
          <a:lstStyle/>
          <a:p>
            <a:r>
              <a:rPr lang="en-US" sz="6600" dirty="0" smtClean="0">
                <a:latin typeface="Arial Black" panose="020B0A04020102020204" pitchFamily="34" charset="0"/>
              </a:rPr>
              <a:t>Problem Solving</a:t>
            </a:r>
            <a:br>
              <a:rPr lang="en-US" sz="6600" dirty="0" smtClean="0">
                <a:latin typeface="Arial Black" panose="020B0A04020102020204" pitchFamily="34" charset="0"/>
              </a:rPr>
            </a:br>
            <a:endParaRPr lang="en-US" sz="6600" dirty="0">
              <a:latin typeface="Arial Black" panose="020B0A04020102020204" pitchFamily="34" charset="0"/>
            </a:endParaRPr>
          </a:p>
        </p:txBody>
      </p:sp>
    </p:spTree>
    <p:extLst>
      <p:ext uri="{BB962C8B-B14F-4D97-AF65-F5344CB8AC3E}">
        <p14:creationId xmlns:p14="http://schemas.microsoft.com/office/powerpoint/2010/main" val="89401317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7930" y="120426"/>
            <a:ext cx="10515600" cy="1322007"/>
          </a:xfrm>
        </p:spPr>
        <p:txBody>
          <a:bodyPr>
            <a:normAutofit/>
          </a:bodyPr>
          <a:lstStyle/>
          <a:p>
            <a:pPr algn="ctr"/>
            <a:r>
              <a:rPr lang="en-US" dirty="0" smtClean="0">
                <a:latin typeface="Arial Black" panose="020B0A04020102020204" pitchFamily="34" charset="0"/>
              </a:rPr>
              <a:t>Problem Solving: Chapter No 1</a:t>
            </a:r>
            <a:br>
              <a:rPr lang="en-US" dirty="0" smtClean="0">
                <a:latin typeface="Arial Black" panose="020B0A04020102020204" pitchFamily="34" charset="0"/>
              </a:rPr>
            </a:br>
            <a:r>
              <a:rPr lang="en-US" dirty="0" smtClean="0">
                <a:latin typeface="Arial Black" panose="020B0A04020102020204" pitchFamily="34" charset="0"/>
              </a:rPr>
              <a:t>Signals &amp; Amplifiers</a:t>
            </a:r>
            <a:endParaRPr lang="en-US" dirty="0">
              <a:latin typeface="Arial Black" panose="020B0A04020102020204" pitchFamily="34" charset="0"/>
            </a:endParaRPr>
          </a:p>
        </p:txBody>
      </p:sp>
      <p:pic>
        <p:nvPicPr>
          <p:cNvPr id="7" name="Picture 6"/>
          <p:cNvPicPr>
            <a:picLocks noChangeAspect="1"/>
          </p:cNvPicPr>
          <p:nvPr/>
        </p:nvPicPr>
        <p:blipFill>
          <a:blip r:embed="rId2"/>
          <a:stretch>
            <a:fillRect/>
          </a:stretch>
        </p:blipFill>
        <p:spPr>
          <a:xfrm>
            <a:off x="-10289" y="2079315"/>
            <a:ext cx="12202289" cy="4630577"/>
          </a:xfrm>
          <a:prstGeom prst="rect">
            <a:avLst/>
          </a:prstGeom>
        </p:spPr>
      </p:pic>
    </p:spTree>
    <p:extLst>
      <p:ext uri="{BB962C8B-B14F-4D97-AF65-F5344CB8AC3E}">
        <p14:creationId xmlns:p14="http://schemas.microsoft.com/office/powerpoint/2010/main" val="285788431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9" y="0"/>
            <a:ext cx="12191461" cy="4224270"/>
          </a:xfrm>
          <a:prstGeom prst="rect">
            <a:avLst/>
          </a:prstGeom>
        </p:spPr>
      </p:pic>
    </p:spTree>
    <p:extLst>
      <p:ext uri="{BB962C8B-B14F-4D97-AF65-F5344CB8AC3E}">
        <p14:creationId xmlns:p14="http://schemas.microsoft.com/office/powerpoint/2010/main" val="9695885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71170" cy="3193961"/>
          </a:xfrm>
          <a:prstGeom prst="rect">
            <a:avLst/>
          </a:prstGeom>
        </p:spPr>
      </p:pic>
    </p:spTree>
    <p:extLst>
      <p:ext uri="{BB962C8B-B14F-4D97-AF65-F5344CB8AC3E}">
        <p14:creationId xmlns:p14="http://schemas.microsoft.com/office/powerpoint/2010/main" val="30840891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56645" cy="2975020"/>
          </a:xfrm>
          <a:prstGeom prst="rect">
            <a:avLst/>
          </a:prstGeom>
        </p:spPr>
      </p:pic>
      <p:grpSp>
        <p:nvGrpSpPr>
          <p:cNvPr id="10" name="Group 9"/>
          <p:cNvGrpSpPr/>
          <p:nvPr/>
        </p:nvGrpSpPr>
        <p:grpSpPr>
          <a:xfrm>
            <a:off x="0" y="3069138"/>
            <a:ext cx="6102861" cy="613843"/>
            <a:chOff x="0" y="3069138"/>
            <a:chExt cx="6102861" cy="613843"/>
          </a:xfrm>
        </p:grpSpPr>
        <p:pic>
          <p:nvPicPr>
            <p:cNvPr id="3" name="Picture 2"/>
            <p:cNvPicPr>
              <a:picLocks noChangeAspect="1"/>
            </p:cNvPicPr>
            <p:nvPr/>
          </p:nvPicPr>
          <p:blipFill>
            <a:blip r:embed="rId3"/>
            <a:stretch>
              <a:fillRect/>
            </a:stretch>
          </p:blipFill>
          <p:spPr>
            <a:xfrm>
              <a:off x="0" y="3082018"/>
              <a:ext cx="1936567" cy="600963"/>
            </a:xfrm>
            <a:prstGeom prst="rect">
              <a:avLst/>
            </a:prstGeom>
          </p:spPr>
        </p:pic>
        <p:pic>
          <p:nvPicPr>
            <p:cNvPr id="4" name="Picture 3"/>
            <p:cNvPicPr>
              <a:picLocks noChangeAspect="1"/>
            </p:cNvPicPr>
            <p:nvPr/>
          </p:nvPicPr>
          <p:blipFill>
            <a:blip r:embed="rId4"/>
            <a:stretch>
              <a:fillRect/>
            </a:stretch>
          </p:blipFill>
          <p:spPr>
            <a:xfrm>
              <a:off x="2064408" y="3069138"/>
              <a:ext cx="4038453" cy="600963"/>
            </a:xfrm>
            <a:prstGeom prst="rect">
              <a:avLst/>
            </a:prstGeom>
          </p:spPr>
        </p:pic>
      </p:grpSp>
      <p:grpSp>
        <p:nvGrpSpPr>
          <p:cNvPr id="11" name="Group 10"/>
          <p:cNvGrpSpPr/>
          <p:nvPr/>
        </p:nvGrpSpPr>
        <p:grpSpPr>
          <a:xfrm>
            <a:off x="0" y="3789979"/>
            <a:ext cx="7093928" cy="1336186"/>
            <a:chOff x="0" y="3789979"/>
            <a:chExt cx="7093928" cy="1336186"/>
          </a:xfrm>
        </p:grpSpPr>
        <p:pic>
          <p:nvPicPr>
            <p:cNvPr id="5" name="Picture 4"/>
            <p:cNvPicPr>
              <a:picLocks noChangeAspect="1"/>
            </p:cNvPicPr>
            <p:nvPr/>
          </p:nvPicPr>
          <p:blipFill>
            <a:blip r:embed="rId5"/>
            <a:stretch>
              <a:fillRect/>
            </a:stretch>
          </p:blipFill>
          <p:spPr>
            <a:xfrm>
              <a:off x="0" y="3789979"/>
              <a:ext cx="2899108" cy="1336186"/>
            </a:xfrm>
            <a:prstGeom prst="rect">
              <a:avLst/>
            </a:prstGeom>
          </p:spPr>
        </p:pic>
        <p:pic>
          <p:nvPicPr>
            <p:cNvPr id="6" name="Picture 5"/>
            <p:cNvPicPr>
              <a:picLocks noChangeAspect="1"/>
            </p:cNvPicPr>
            <p:nvPr/>
          </p:nvPicPr>
          <p:blipFill>
            <a:blip r:embed="rId6"/>
            <a:stretch>
              <a:fillRect/>
            </a:stretch>
          </p:blipFill>
          <p:spPr>
            <a:xfrm>
              <a:off x="3097273" y="4698850"/>
              <a:ext cx="3996655" cy="427315"/>
            </a:xfrm>
            <a:prstGeom prst="rect">
              <a:avLst/>
            </a:prstGeom>
          </p:spPr>
        </p:pic>
      </p:grpSp>
      <p:pic>
        <p:nvPicPr>
          <p:cNvPr id="7" name="Picture 6"/>
          <p:cNvPicPr>
            <a:picLocks noChangeAspect="1"/>
          </p:cNvPicPr>
          <p:nvPr/>
        </p:nvPicPr>
        <p:blipFill>
          <a:blip r:embed="rId7"/>
          <a:stretch>
            <a:fillRect/>
          </a:stretch>
        </p:blipFill>
        <p:spPr>
          <a:xfrm>
            <a:off x="0" y="5246043"/>
            <a:ext cx="4328399" cy="653231"/>
          </a:xfrm>
          <a:prstGeom prst="rect">
            <a:avLst/>
          </a:prstGeom>
        </p:spPr>
      </p:pic>
      <p:grpSp>
        <p:nvGrpSpPr>
          <p:cNvPr id="12" name="Group 11"/>
          <p:cNvGrpSpPr/>
          <p:nvPr/>
        </p:nvGrpSpPr>
        <p:grpSpPr>
          <a:xfrm>
            <a:off x="0" y="5899274"/>
            <a:ext cx="12036460" cy="905240"/>
            <a:chOff x="0" y="5899274"/>
            <a:chExt cx="12036460" cy="905240"/>
          </a:xfrm>
        </p:grpSpPr>
        <p:pic>
          <p:nvPicPr>
            <p:cNvPr id="8" name="Picture 7"/>
            <p:cNvPicPr>
              <a:picLocks noChangeAspect="1"/>
            </p:cNvPicPr>
            <p:nvPr/>
          </p:nvPicPr>
          <p:blipFill rotWithShape="1">
            <a:blip r:embed="rId8"/>
            <a:srcRect b="8142"/>
            <a:stretch/>
          </p:blipFill>
          <p:spPr>
            <a:xfrm>
              <a:off x="0" y="6043850"/>
              <a:ext cx="4623296" cy="760664"/>
            </a:xfrm>
            <a:prstGeom prst="rect">
              <a:avLst/>
            </a:prstGeom>
          </p:spPr>
        </p:pic>
        <p:pic>
          <p:nvPicPr>
            <p:cNvPr id="9" name="Picture 8"/>
            <p:cNvPicPr>
              <a:picLocks noChangeAspect="1"/>
            </p:cNvPicPr>
            <p:nvPr/>
          </p:nvPicPr>
          <p:blipFill>
            <a:blip r:embed="rId9"/>
            <a:stretch>
              <a:fillRect/>
            </a:stretch>
          </p:blipFill>
          <p:spPr>
            <a:xfrm>
              <a:off x="7606239" y="5899274"/>
              <a:ext cx="4430221" cy="796418"/>
            </a:xfrm>
            <a:prstGeom prst="rect">
              <a:avLst/>
            </a:prstGeom>
          </p:spPr>
        </p:pic>
      </p:grpSp>
    </p:spTree>
    <p:extLst>
      <p:ext uri="{BB962C8B-B14F-4D97-AF65-F5344CB8AC3E}">
        <p14:creationId xmlns:p14="http://schemas.microsoft.com/office/powerpoint/2010/main" val="38611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4431" y="1841679"/>
            <a:ext cx="8394426" cy="4188411"/>
          </a:xfrm>
          <a:prstGeom prst="rect">
            <a:avLst/>
          </a:prstGeom>
        </p:spPr>
      </p:pic>
    </p:spTree>
    <p:extLst>
      <p:ext uri="{BB962C8B-B14F-4D97-AF65-F5344CB8AC3E}">
        <p14:creationId xmlns:p14="http://schemas.microsoft.com/office/powerpoint/2010/main" val="112658315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17967" cy="3515932"/>
          </a:xfrm>
          <a:prstGeom prst="rect">
            <a:avLst/>
          </a:prstGeom>
        </p:spPr>
      </p:pic>
    </p:spTree>
    <p:extLst>
      <p:ext uri="{BB962C8B-B14F-4D97-AF65-F5344CB8AC3E}">
        <p14:creationId xmlns:p14="http://schemas.microsoft.com/office/powerpoint/2010/main" val="258881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37411" cy="3390314"/>
          </a:xfrm>
          <a:prstGeom prst="rect">
            <a:avLst/>
          </a:prstGeom>
        </p:spPr>
      </p:pic>
    </p:spTree>
    <p:extLst>
      <p:ext uri="{BB962C8B-B14F-4D97-AF65-F5344CB8AC3E}">
        <p14:creationId xmlns:p14="http://schemas.microsoft.com/office/powerpoint/2010/main" val="35202262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04" y="106901"/>
            <a:ext cx="7489128" cy="977833"/>
          </a:xfrm>
        </p:spPr>
        <p:txBody>
          <a:bodyPr>
            <a:normAutofit/>
          </a:bodyPr>
          <a:lstStyle/>
          <a:p>
            <a:r>
              <a:rPr lang="en-US" dirty="0" smtClean="0">
                <a:latin typeface="Arial Black" panose="020B0A04020102020204" pitchFamily="34" charset="0"/>
              </a:rPr>
              <a:t>Grading (Provisional )</a:t>
            </a:r>
            <a:endParaRPr lang="en-US" dirty="0">
              <a:latin typeface="Arial Black" panose="020B0A04020102020204" pitchFamily="34" charset="0"/>
            </a:endParaRPr>
          </a:p>
        </p:txBody>
      </p:sp>
      <p:sp>
        <p:nvSpPr>
          <p:cNvPr id="4" name="Rectangle 3"/>
          <p:cNvSpPr/>
          <p:nvPr/>
        </p:nvSpPr>
        <p:spPr>
          <a:xfrm>
            <a:off x="404560" y="993811"/>
            <a:ext cx="7636353" cy="5693866"/>
          </a:xfrm>
          <a:prstGeom prst="rect">
            <a:avLst/>
          </a:prstGeom>
        </p:spPr>
        <p:txBody>
          <a:bodyPr wrap="square">
            <a:spAutoFit/>
          </a:bodyPr>
          <a:lstStyle/>
          <a:p>
            <a:r>
              <a:rPr lang="en-US" sz="4400" dirty="0" smtClean="0">
                <a:latin typeface="Calibri" panose="020F0502020204030204" pitchFamily="34" charset="0"/>
              </a:rPr>
              <a:t> </a:t>
            </a:r>
            <a:r>
              <a:rPr lang="en-US" sz="4000" dirty="0" smtClean="0">
                <a:latin typeface="Arial" panose="020B0604020202020204" pitchFamily="34" charset="0"/>
              </a:rPr>
              <a:t>•</a:t>
            </a:r>
            <a:r>
              <a:rPr lang="en-US" sz="4000" dirty="0">
                <a:latin typeface="Calibri" panose="020F0502020204030204" pitchFamily="34" charset="0"/>
              </a:rPr>
              <a:t>Theoretical part: 75% </a:t>
            </a:r>
          </a:p>
          <a:p>
            <a:r>
              <a:rPr lang="en-US" sz="2800" dirty="0">
                <a:latin typeface="Arial" panose="020B0604020202020204" pitchFamily="34" charset="0"/>
              </a:rPr>
              <a:t>–</a:t>
            </a:r>
            <a:r>
              <a:rPr lang="en-US" sz="2800" dirty="0">
                <a:latin typeface="Calibri" panose="020F0502020204030204" pitchFamily="34" charset="0"/>
              </a:rPr>
              <a:t>Quizzes: </a:t>
            </a:r>
            <a:r>
              <a:rPr lang="en-US" sz="2800" dirty="0" smtClean="0">
                <a:latin typeface="Calibri" panose="020F0502020204030204" pitchFamily="34" charset="0"/>
              </a:rPr>
              <a:t>10% </a:t>
            </a:r>
            <a:endParaRPr lang="en-US" sz="2800" dirty="0">
              <a:latin typeface="Calibri" panose="020F0502020204030204" pitchFamily="34" charset="0"/>
            </a:endParaRPr>
          </a:p>
          <a:p>
            <a:r>
              <a:rPr lang="en-US" sz="2800" dirty="0">
                <a:latin typeface="Arial" panose="020B0604020202020204" pitchFamily="34" charset="0"/>
              </a:rPr>
              <a:t>–</a:t>
            </a:r>
            <a:r>
              <a:rPr lang="en-US" sz="2800" dirty="0">
                <a:latin typeface="Calibri" panose="020F0502020204030204" pitchFamily="34" charset="0"/>
              </a:rPr>
              <a:t>Assignments: </a:t>
            </a:r>
            <a:r>
              <a:rPr lang="en-US" sz="2800" dirty="0" smtClean="0">
                <a:latin typeface="Calibri" panose="020F0502020204030204" pitchFamily="34" charset="0"/>
              </a:rPr>
              <a:t>5% </a:t>
            </a:r>
            <a:endParaRPr lang="en-US" sz="2800" dirty="0">
              <a:latin typeface="Calibri" panose="020F0502020204030204" pitchFamily="34" charset="0"/>
            </a:endParaRPr>
          </a:p>
          <a:p>
            <a:r>
              <a:rPr lang="en-US" sz="2800" dirty="0">
                <a:latin typeface="Arial" panose="020B0604020202020204" pitchFamily="34" charset="0"/>
              </a:rPr>
              <a:t>–</a:t>
            </a:r>
            <a:r>
              <a:rPr lang="en-US" sz="2800" dirty="0">
                <a:latin typeface="Calibri" panose="020F0502020204030204" pitchFamily="34" charset="0"/>
              </a:rPr>
              <a:t>OHT1: </a:t>
            </a:r>
            <a:r>
              <a:rPr lang="en-US" sz="2800" dirty="0" smtClean="0">
                <a:latin typeface="Calibri" panose="020F0502020204030204" pitchFamily="34" charset="0"/>
              </a:rPr>
              <a:t>15  % </a:t>
            </a:r>
            <a:endParaRPr lang="en-US" sz="2800" dirty="0">
              <a:latin typeface="Calibri" panose="020F0502020204030204" pitchFamily="34" charset="0"/>
            </a:endParaRPr>
          </a:p>
          <a:p>
            <a:r>
              <a:rPr lang="en-US" sz="2800" dirty="0">
                <a:latin typeface="Arial" panose="020B0604020202020204" pitchFamily="34" charset="0"/>
              </a:rPr>
              <a:t>–</a:t>
            </a:r>
            <a:r>
              <a:rPr lang="en-US" sz="2800" dirty="0">
                <a:latin typeface="Calibri" panose="020F0502020204030204" pitchFamily="34" charset="0"/>
              </a:rPr>
              <a:t>OHT2: </a:t>
            </a:r>
            <a:r>
              <a:rPr lang="en-US" sz="2800" dirty="0" smtClean="0">
                <a:latin typeface="Calibri" panose="020F0502020204030204" pitchFamily="34" charset="0"/>
              </a:rPr>
              <a:t>15 % </a:t>
            </a:r>
          </a:p>
          <a:p>
            <a:r>
              <a:rPr lang="en-US" sz="2800" dirty="0">
                <a:latin typeface="Arial" panose="020B0604020202020204" pitchFamily="34" charset="0"/>
              </a:rPr>
              <a:t>– </a:t>
            </a:r>
            <a:r>
              <a:rPr lang="en-US" sz="2800" dirty="0" smtClean="0">
                <a:latin typeface="Calibri" panose="020F0502020204030204" pitchFamily="34" charset="0"/>
              </a:rPr>
              <a:t>Semester </a:t>
            </a:r>
            <a:r>
              <a:rPr lang="en-US" sz="2800" dirty="0">
                <a:latin typeface="Calibri" panose="020F0502020204030204" pitchFamily="34" charset="0"/>
              </a:rPr>
              <a:t>project (CEP) &amp; Lab </a:t>
            </a:r>
            <a:r>
              <a:rPr lang="en-US" sz="2800" dirty="0" smtClean="0">
                <a:latin typeface="Calibri" panose="020F0502020204030204" pitchFamily="34" charset="0"/>
              </a:rPr>
              <a:t>Exam: 10%</a:t>
            </a:r>
            <a:endParaRPr lang="en-US" sz="2800" dirty="0">
              <a:latin typeface="Calibri" panose="020F0502020204030204" pitchFamily="34" charset="0"/>
            </a:endParaRPr>
          </a:p>
          <a:p>
            <a:r>
              <a:rPr lang="en-US" sz="2800" dirty="0">
                <a:latin typeface="Arial" panose="020B0604020202020204" pitchFamily="34" charset="0"/>
              </a:rPr>
              <a:t>–</a:t>
            </a:r>
            <a:r>
              <a:rPr lang="en-US" sz="2800" dirty="0">
                <a:latin typeface="Calibri" panose="020F0502020204030204" pitchFamily="34" charset="0"/>
              </a:rPr>
              <a:t>End Semester Exam – </a:t>
            </a:r>
            <a:r>
              <a:rPr lang="en-US" sz="2800" dirty="0" smtClean="0">
                <a:latin typeface="Calibri" panose="020F0502020204030204" pitchFamily="34" charset="0"/>
              </a:rPr>
              <a:t>45% </a:t>
            </a:r>
            <a:endParaRPr lang="en-US" sz="2800" dirty="0">
              <a:latin typeface="Calibri" panose="020F0502020204030204" pitchFamily="34" charset="0"/>
            </a:endParaRPr>
          </a:p>
          <a:p>
            <a:r>
              <a:rPr lang="en-US" sz="3600" dirty="0">
                <a:latin typeface="Arial" panose="020B0604020202020204" pitchFamily="34" charset="0"/>
              </a:rPr>
              <a:t>•</a:t>
            </a:r>
            <a:r>
              <a:rPr lang="en-US" sz="3600" dirty="0">
                <a:latin typeface="Calibri" panose="020F0502020204030204" pitchFamily="34" charset="0"/>
              </a:rPr>
              <a:t>Lab – 25% </a:t>
            </a:r>
          </a:p>
          <a:p>
            <a:r>
              <a:rPr lang="en-US" sz="2800" dirty="0">
                <a:latin typeface="Arial" panose="020B0604020202020204" pitchFamily="34" charset="0"/>
              </a:rPr>
              <a:t>–</a:t>
            </a:r>
            <a:r>
              <a:rPr lang="en-US" sz="2800" dirty="0">
                <a:latin typeface="Calibri" panose="020F0502020204030204" pitchFamily="34" charset="0"/>
              </a:rPr>
              <a:t>Lab </a:t>
            </a:r>
            <a:r>
              <a:rPr lang="en-US" sz="2800" dirty="0" smtClean="0">
                <a:latin typeface="Calibri" panose="020F0502020204030204" pitchFamily="34" charset="0"/>
              </a:rPr>
              <a:t>work: </a:t>
            </a:r>
            <a:endParaRPr lang="en-US" sz="2800" dirty="0">
              <a:latin typeface="Calibri" panose="020F0502020204030204" pitchFamily="34" charset="0"/>
            </a:endParaRPr>
          </a:p>
          <a:p>
            <a:r>
              <a:rPr lang="en-US" sz="2800" dirty="0" smtClean="0">
                <a:latin typeface="Arial" panose="020B0604020202020204" pitchFamily="34" charset="0"/>
              </a:rPr>
              <a:t>–Lab tests:</a:t>
            </a:r>
            <a:endParaRPr lang="en-US" sz="2800" dirty="0" smtClean="0">
              <a:latin typeface="Calibri" panose="020F0502020204030204" pitchFamily="34" charset="0"/>
            </a:endParaRPr>
          </a:p>
          <a:p>
            <a:endParaRPr lang="en-US" sz="2800" dirty="0">
              <a:latin typeface="Calibri" panose="020F0502020204030204" pitchFamily="34" charset="0"/>
            </a:endParaRPr>
          </a:p>
          <a:p>
            <a:r>
              <a:rPr lang="en-US" sz="3200" dirty="0" smtClean="0">
                <a:latin typeface="Calibri" panose="020F0502020204030204" pitchFamily="34" charset="0"/>
              </a:rPr>
              <a:t>* </a:t>
            </a:r>
            <a:r>
              <a:rPr lang="en-US" sz="3200" b="1" dirty="0">
                <a:solidFill>
                  <a:srgbClr val="FF0000"/>
                </a:solidFill>
                <a:latin typeface="Calibri" panose="020F0502020204030204" pitchFamily="34" charset="0"/>
              </a:rPr>
              <a:t>Weightages can be changed </a:t>
            </a:r>
            <a:endParaRPr lang="en-US" sz="2800" b="1" dirty="0">
              <a:solidFill>
                <a:srgbClr val="FF0000"/>
              </a:solidFill>
            </a:endParaRPr>
          </a:p>
        </p:txBody>
      </p:sp>
    </p:spTree>
    <p:extLst>
      <p:ext uri="{BB962C8B-B14F-4D97-AF65-F5344CB8AC3E}">
        <p14:creationId xmlns:p14="http://schemas.microsoft.com/office/powerpoint/2010/main" val="16656018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797210"/>
          </a:xfrm>
          <a:prstGeom prst="rect">
            <a:avLst/>
          </a:prstGeom>
        </p:spPr>
      </p:pic>
    </p:spTree>
    <p:extLst>
      <p:ext uri="{BB962C8B-B14F-4D97-AF65-F5344CB8AC3E}">
        <p14:creationId xmlns:p14="http://schemas.microsoft.com/office/powerpoint/2010/main" val="148106493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41613" cy="5387926"/>
          </a:xfrm>
          <a:prstGeom prst="rect">
            <a:avLst/>
          </a:prstGeom>
        </p:spPr>
      </p:pic>
    </p:spTree>
    <p:extLst>
      <p:ext uri="{BB962C8B-B14F-4D97-AF65-F5344CB8AC3E}">
        <p14:creationId xmlns:p14="http://schemas.microsoft.com/office/powerpoint/2010/main" val="107997510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70580" cy="5866228"/>
          </a:xfrm>
          <a:prstGeom prst="rect">
            <a:avLst/>
          </a:prstGeom>
        </p:spPr>
      </p:pic>
    </p:spTree>
    <p:extLst>
      <p:ext uri="{BB962C8B-B14F-4D97-AF65-F5344CB8AC3E}">
        <p14:creationId xmlns:p14="http://schemas.microsoft.com/office/powerpoint/2010/main" val="298006499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714493"/>
          </a:xfrm>
          <a:prstGeom prst="rect">
            <a:avLst/>
          </a:prstGeom>
        </p:spPr>
      </p:pic>
    </p:spTree>
    <p:extLst>
      <p:ext uri="{BB962C8B-B14F-4D97-AF65-F5344CB8AC3E}">
        <p14:creationId xmlns:p14="http://schemas.microsoft.com/office/powerpoint/2010/main" val="1337462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48030" cy="4237149"/>
          </a:xfrm>
          <a:prstGeom prst="rect">
            <a:avLst/>
          </a:prstGeom>
        </p:spPr>
      </p:pic>
    </p:spTree>
    <p:extLst>
      <p:ext uri="{BB962C8B-B14F-4D97-AF65-F5344CB8AC3E}">
        <p14:creationId xmlns:p14="http://schemas.microsoft.com/office/powerpoint/2010/main" val="35407075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solidFill>
            <a:schemeClr val="accent1">
              <a:lumMod val="90000"/>
            </a:schemeClr>
          </a:solidFill>
        </p:spPr>
        <p:txBody>
          <a:bodyPr/>
          <a:lstStyle/>
          <a:p>
            <a:r>
              <a:rPr lang="en-US" dirty="0" smtClean="0"/>
              <a:t>Home Assignment</a:t>
            </a:r>
          </a:p>
        </p:txBody>
      </p:sp>
      <p:sp>
        <p:nvSpPr>
          <p:cNvPr id="25603" name="TextBox 4"/>
          <p:cNvSpPr txBox="1">
            <a:spLocks noChangeArrowheads="1"/>
          </p:cNvSpPr>
          <p:nvPr/>
        </p:nvSpPr>
        <p:spPr bwMode="auto">
          <a:xfrm>
            <a:off x="2895600" y="2895601"/>
            <a:ext cx="5867400" cy="523875"/>
          </a:xfrm>
          <a:prstGeom prst="rect">
            <a:avLst/>
          </a:prstGeom>
          <a:solidFill>
            <a:srgbClr val="002060"/>
          </a:solidFill>
          <a:ln w="9525">
            <a:noFill/>
            <a:miter lim="800000"/>
            <a:headEnd/>
            <a:tailEnd/>
          </a:ln>
        </p:spPr>
        <p:txBody>
          <a:bodyPr>
            <a:spAutoFit/>
          </a:bodyPr>
          <a:lstStyle/>
          <a:p>
            <a:r>
              <a:rPr lang="en-US" sz="2800" dirty="0">
                <a:solidFill>
                  <a:srgbClr val="FFFF00"/>
                </a:solidFill>
              </a:rPr>
              <a:t>Exercises:   1.15,   1.21 D1.24, 1.34</a:t>
            </a:r>
          </a:p>
        </p:txBody>
      </p:sp>
      <p:sp>
        <p:nvSpPr>
          <p:cNvPr id="4" name="TextBox 3"/>
          <p:cNvSpPr txBox="1"/>
          <p:nvPr/>
        </p:nvSpPr>
        <p:spPr>
          <a:xfrm>
            <a:off x="3148085" y="4258101"/>
            <a:ext cx="5513695" cy="400110"/>
          </a:xfrm>
          <a:prstGeom prst="rect">
            <a:avLst/>
          </a:prstGeom>
          <a:solidFill>
            <a:schemeClr val="accent1">
              <a:lumMod val="75000"/>
            </a:schemeClr>
          </a:solidFill>
        </p:spPr>
        <p:txBody>
          <a:bodyPr wrap="square" rtlCol="0">
            <a:spAutoFit/>
          </a:bodyPr>
          <a:lstStyle/>
          <a:p>
            <a:pPr algn="ctr"/>
            <a:r>
              <a:rPr lang="en-US" sz="2000" b="1" dirty="0"/>
              <a:t>Submit on Monday (2 March-2015)</a:t>
            </a:r>
          </a:p>
        </p:txBody>
      </p:sp>
    </p:spTree>
    <p:extLst>
      <p:ext uri="{BB962C8B-B14F-4D97-AF65-F5344CB8AC3E}">
        <p14:creationId xmlns:p14="http://schemas.microsoft.com/office/powerpoint/2010/main" val="1882870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32013515"/>
              </p:ext>
            </p:extLst>
          </p:nvPr>
        </p:nvGraphicFramePr>
        <p:xfrm>
          <a:off x="1596569" y="638635"/>
          <a:ext cx="7518401" cy="5675082"/>
        </p:xfrm>
        <a:graphic>
          <a:graphicData uri="http://schemas.openxmlformats.org/drawingml/2006/table">
            <a:tbl>
              <a:tblPr firstRow="1" firstCol="1" bandRow="1">
                <a:tableStyleId>{5C22544A-7EE6-4342-B048-85BDC9FD1C3A}</a:tableStyleId>
              </a:tblPr>
              <a:tblGrid>
                <a:gridCol w="758436"/>
                <a:gridCol w="2390720"/>
                <a:gridCol w="3544859"/>
                <a:gridCol w="824386"/>
              </a:tblGrid>
              <a:tr h="585682">
                <a:tc>
                  <a:txBody>
                    <a:bodyPr/>
                    <a:lstStyle/>
                    <a:p>
                      <a:pPr marL="0" marR="0" algn="l">
                        <a:lnSpc>
                          <a:spcPct val="115000"/>
                        </a:lnSpc>
                        <a:spcBef>
                          <a:spcPts val="0"/>
                        </a:spcBef>
                        <a:spcAft>
                          <a:spcPts val="0"/>
                        </a:spcAft>
                      </a:pPr>
                      <a:r>
                        <a:rPr lang="en-US" sz="1300">
                          <a:effectLst/>
                        </a:rPr>
                        <a:t>S.No</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300">
                          <a:effectLst/>
                        </a:rPr>
                        <a:t>Name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300">
                          <a:effectLst/>
                        </a:rPr>
                        <a:t>Type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300">
                          <a:effectLst/>
                        </a:rPr>
                        <a:t>Qty</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65254">
                <a:tc>
                  <a:txBody>
                    <a:bodyPr/>
                    <a:lstStyle/>
                    <a:p>
                      <a:pPr marL="0" marR="0" algn="l">
                        <a:lnSpc>
                          <a:spcPct val="115000"/>
                        </a:lnSpc>
                        <a:spcBef>
                          <a:spcPts val="0"/>
                        </a:spcBef>
                        <a:spcAft>
                          <a:spcPts val="0"/>
                        </a:spcAft>
                      </a:pPr>
                      <a:r>
                        <a:rPr lang="en-US" sz="1000">
                          <a:effectLst/>
                        </a:rPr>
                        <a:t>1</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Arduino Uno</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Arduino Uno</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9</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2</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5V DC Relay</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5V DC Relay</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9</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78896">
                <a:tc>
                  <a:txBody>
                    <a:bodyPr/>
                    <a:lstStyle/>
                    <a:p>
                      <a:pPr marL="0" marR="0" algn="l">
                        <a:lnSpc>
                          <a:spcPct val="115000"/>
                        </a:lnSpc>
                        <a:spcBef>
                          <a:spcPts val="0"/>
                        </a:spcBef>
                        <a:spcAft>
                          <a:spcPts val="0"/>
                        </a:spcAft>
                      </a:pPr>
                      <a:r>
                        <a:rPr lang="en-US" sz="1000">
                          <a:effectLst/>
                        </a:rPr>
                        <a:t>3</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WiFi  Module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WiFi Module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8</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4</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Arduino Smoke Sensor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Smoke Sensor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10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65254">
                <a:tc>
                  <a:txBody>
                    <a:bodyPr/>
                    <a:lstStyle/>
                    <a:p>
                      <a:pPr marL="0" marR="0" algn="l">
                        <a:lnSpc>
                          <a:spcPct val="115000"/>
                        </a:lnSpc>
                        <a:spcBef>
                          <a:spcPts val="0"/>
                        </a:spcBef>
                        <a:spcAft>
                          <a:spcPts val="0"/>
                        </a:spcAft>
                      </a:pPr>
                      <a:r>
                        <a:rPr lang="en-US" sz="1000">
                          <a:effectLst/>
                        </a:rPr>
                        <a:t>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Node Mcu</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ESP 8266</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10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6</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Servo motor Small</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Servo motor Small</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10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460177">
                <a:tc>
                  <a:txBody>
                    <a:bodyPr/>
                    <a:lstStyle/>
                    <a:p>
                      <a:pPr marL="0" marR="0" algn="l">
                        <a:lnSpc>
                          <a:spcPct val="115000"/>
                        </a:lnSpc>
                        <a:spcBef>
                          <a:spcPts val="0"/>
                        </a:spcBef>
                        <a:spcAft>
                          <a:spcPts val="0"/>
                        </a:spcAft>
                      </a:pPr>
                      <a:r>
                        <a:rPr lang="en-US" sz="1000">
                          <a:effectLst/>
                        </a:rPr>
                        <a:t>7</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Arduino Bluetooth Module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Bluetooth Module</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10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460177">
                <a:tc>
                  <a:txBody>
                    <a:bodyPr/>
                    <a:lstStyle/>
                    <a:p>
                      <a:pPr marL="0" marR="0" algn="l">
                        <a:lnSpc>
                          <a:spcPct val="115000"/>
                        </a:lnSpc>
                        <a:spcBef>
                          <a:spcPts val="0"/>
                        </a:spcBef>
                        <a:spcAft>
                          <a:spcPts val="0"/>
                        </a:spcAft>
                      </a:pPr>
                      <a:r>
                        <a:rPr lang="en-US" sz="1000">
                          <a:effectLst/>
                        </a:rPr>
                        <a:t>8</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Wire Set</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Interconnected wire for microcontroller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9</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9</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DC Relay</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5V</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49</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Current Sensor(PIR)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ACS712-5A</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25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11</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Temperature Sensor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LM 35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25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12</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Op-AMP</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741</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50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13</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NODE MCU</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ESP8266</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15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14</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MOSE FET</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IRF 740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50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LDR SMALL</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LDR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30</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16</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Solar Panel</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50W</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17</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Motion Sensor </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Sensor</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a:effectLst/>
                        </a:rPr>
                        <a:t>25</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r>
              <a:tr h="258434">
                <a:tc>
                  <a:txBody>
                    <a:bodyPr/>
                    <a:lstStyle/>
                    <a:p>
                      <a:pPr marL="0" marR="0" algn="l">
                        <a:lnSpc>
                          <a:spcPct val="115000"/>
                        </a:lnSpc>
                        <a:spcBef>
                          <a:spcPts val="0"/>
                        </a:spcBef>
                        <a:spcAft>
                          <a:spcPts val="0"/>
                        </a:spcAft>
                      </a:pPr>
                      <a:r>
                        <a:rPr lang="en-US" sz="1000">
                          <a:effectLst/>
                        </a:rPr>
                        <a:t>18</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Working Station</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l">
                        <a:lnSpc>
                          <a:spcPct val="115000"/>
                        </a:lnSpc>
                        <a:spcBef>
                          <a:spcPts val="0"/>
                        </a:spcBef>
                        <a:spcAft>
                          <a:spcPts val="0"/>
                        </a:spcAft>
                      </a:pPr>
                      <a:r>
                        <a:rPr lang="en-US" sz="1000">
                          <a:effectLst/>
                        </a:rPr>
                        <a:t>Panel</a:t>
                      </a:r>
                      <a:endParaRPr lang="en-US" sz="1100" b="1">
                        <a:solidFill>
                          <a:srgbClr val="000000"/>
                        </a:solidFill>
                        <a:effectLst/>
                        <a:latin typeface="Arial" panose="020B0604020202020204" pitchFamily="34" charset="0"/>
                        <a:ea typeface="Calibri" panose="020F0502020204030204" pitchFamily="34" charset="0"/>
                      </a:endParaRPr>
                    </a:p>
                  </a:txBody>
                  <a:tcPr marL="62758" marR="62758" marT="0" marB="0"/>
                </a:tc>
                <a:tc>
                  <a:txBody>
                    <a:bodyPr/>
                    <a:lstStyle/>
                    <a:p>
                      <a:pPr marL="0" marR="0" algn="ctr">
                        <a:lnSpc>
                          <a:spcPct val="115000"/>
                        </a:lnSpc>
                        <a:spcBef>
                          <a:spcPts val="0"/>
                        </a:spcBef>
                        <a:spcAft>
                          <a:spcPts val="0"/>
                        </a:spcAft>
                      </a:pPr>
                      <a:r>
                        <a:rPr lang="en-US" sz="1000" dirty="0">
                          <a:effectLst/>
                        </a:rPr>
                        <a:t>15</a:t>
                      </a:r>
                      <a:endParaRPr lang="en-US" sz="1100" b="1" dirty="0">
                        <a:solidFill>
                          <a:srgbClr val="000000"/>
                        </a:solidFill>
                        <a:effectLst/>
                        <a:latin typeface="Arial" panose="020B0604020202020204" pitchFamily="34" charset="0"/>
                        <a:ea typeface="Calibri" panose="020F0502020204030204" pitchFamily="34" charset="0"/>
                      </a:endParaRPr>
                    </a:p>
                  </a:txBody>
                  <a:tcPr marL="62758" marR="62758" marT="0" marB="0"/>
                </a:tc>
              </a:tr>
            </a:tbl>
          </a:graphicData>
        </a:graphic>
      </p:graphicFrame>
    </p:spTree>
    <p:extLst>
      <p:ext uri="{BB962C8B-B14F-4D97-AF65-F5344CB8AC3E}">
        <p14:creationId xmlns:p14="http://schemas.microsoft.com/office/powerpoint/2010/main" val="37372321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ctrTitle"/>
          </p:nvPr>
        </p:nvSpPr>
        <p:spPr>
          <a:xfrm>
            <a:off x="2247364" y="135229"/>
            <a:ext cx="7772400" cy="714776"/>
          </a:xfrm>
        </p:spPr>
        <p:txBody>
          <a:bodyPr>
            <a:normAutofit/>
          </a:bodyPr>
          <a:lstStyle/>
          <a:p>
            <a:r>
              <a:rPr lang="en-US" sz="4400" b="1" u="sng" dirty="0" smtClean="0">
                <a:latin typeface="Arial Black" panose="020B0A04020102020204" pitchFamily="34" charset="0"/>
              </a:rPr>
              <a:t>Text &amp; Reference Books</a:t>
            </a:r>
            <a:endParaRPr lang="en-US" sz="4400" b="1" u="sng" dirty="0">
              <a:latin typeface="Arial Black" panose="020B0A04020102020204" pitchFamily="34" charset="0"/>
            </a:endParaRPr>
          </a:p>
        </p:txBody>
      </p:sp>
      <p:sp>
        <p:nvSpPr>
          <p:cNvPr id="6" name="Rectangle 3"/>
          <p:cNvSpPr>
            <a:spLocks noChangeArrowheads="1"/>
          </p:cNvSpPr>
          <p:nvPr/>
        </p:nvSpPr>
        <p:spPr bwMode="auto">
          <a:xfrm>
            <a:off x="705119" y="1894829"/>
            <a:ext cx="10856890" cy="3121497"/>
          </a:xfrm>
          <a:prstGeom prst="rect">
            <a:avLst/>
          </a:prstGeom>
          <a:noFill/>
          <a:ln>
            <a:noFill/>
          </a:ln>
          <a:extLst/>
        </p:spPr>
        <p:txBody>
          <a:bodyPr wrap="square" lIns="92075" tIns="46038" rIns="92075" bIns="46038">
            <a:spAutoFit/>
          </a:bodyPr>
          <a:lstStyle/>
          <a:p>
            <a:pPr marL="285750" indent="-285750">
              <a:spcBef>
                <a:spcPct val="20000"/>
              </a:spcBef>
              <a:buClr>
                <a:schemeClr val="tx2"/>
              </a:buClr>
              <a:buSzPct val="80000"/>
              <a:defRPr/>
            </a:pPr>
            <a:r>
              <a:rPr lang="en-US" sz="2400" b="1" dirty="0" smtClean="0">
                <a:solidFill>
                  <a:srgbClr val="0000CC"/>
                </a:solidFill>
                <a:latin typeface="Verdana" pitchFamily="34" charset="0"/>
                <a:cs typeface="Times New Roman" charset="0"/>
              </a:rPr>
              <a:t>Text </a:t>
            </a:r>
            <a:r>
              <a:rPr lang="en-US" sz="2400" b="1" dirty="0">
                <a:solidFill>
                  <a:srgbClr val="0000CC"/>
                </a:solidFill>
                <a:latin typeface="Verdana" pitchFamily="34" charset="0"/>
                <a:cs typeface="Times New Roman" charset="0"/>
              </a:rPr>
              <a:t>Book: 			</a:t>
            </a:r>
            <a:r>
              <a:rPr lang="en-US" sz="2400" b="1" dirty="0" smtClean="0">
                <a:solidFill>
                  <a:srgbClr val="0000CC"/>
                </a:solidFill>
                <a:latin typeface="Verdana" pitchFamily="34" charset="0"/>
                <a:cs typeface="Times New Roman" charset="0"/>
              </a:rPr>
              <a:t>		</a:t>
            </a:r>
            <a:r>
              <a:rPr lang="en-US" sz="2400" dirty="0" smtClean="0">
                <a:solidFill>
                  <a:srgbClr val="0000CC"/>
                </a:solidFill>
                <a:latin typeface="Verdana" pitchFamily="34" charset="0"/>
                <a:cs typeface="Times New Roman" charset="0"/>
              </a:rPr>
              <a:t>Microelectronic </a:t>
            </a:r>
            <a:r>
              <a:rPr lang="en-US" sz="2400" dirty="0">
                <a:solidFill>
                  <a:srgbClr val="0000CC"/>
                </a:solidFill>
                <a:latin typeface="Verdana" pitchFamily="34" charset="0"/>
                <a:cs typeface="Times New Roman" charset="0"/>
              </a:rPr>
              <a:t>Circuits</a:t>
            </a:r>
          </a:p>
          <a:p>
            <a:pPr marL="285750" indent="-285750">
              <a:spcBef>
                <a:spcPct val="20000"/>
              </a:spcBef>
              <a:buClr>
                <a:schemeClr val="tx2"/>
              </a:buClr>
              <a:buSzPct val="80000"/>
              <a:defRPr/>
            </a:pPr>
            <a:r>
              <a:rPr lang="en-US" sz="2400" dirty="0">
                <a:solidFill>
                  <a:srgbClr val="0000CC"/>
                </a:solidFill>
                <a:latin typeface="Verdana" pitchFamily="34" charset="0"/>
                <a:cs typeface="Times New Roman" charset="0"/>
              </a:rPr>
              <a:t> 					</a:t>
            </a:r>
            <a:r>
              <a:rPr lang="en-US" sz="2400" dirty="0" smtClean="0">
                <a:solidFill>
                  <a:srgbClr val="0000CC"/>
                </a:solidFill>
                <a:latin typeface="Verdana" pitchFamily="34" charset="0"/>
                <a:cs typeface="Times New Roman" charset="0"/>
              </a:rPr>
              <a:t>		Sixth Edition, by </a:t>
            </a:r>
            <a:r>
              <a:rPr lang="en-US" sz="2400" dirty="0" err="1">
                <a:solidFill>
                  <a:srgbClr val="0000CC"/>
                </a:solidFill>
                <a:latin typeface="Verdana" pitchFamily="34" charset="0"/>
                <a:cs typeface="Times New Roman" charset="0"/>
              </a:rPr>
              <a:t>Sedra</a:t>
            </a:r>
            <a:r>
              <a:rPr lang="en-US" sz="2400" dirty="0">
                <a:solidFill>
                  <a:srgbClr val="0000CC"/>
                </a:solidFill>
                <a:latin typeface="Verdana" pitchFamily="34" charset="0"/>
                <a:cs typeface="Times New Roman" charset="0"/>
              </a:rPr>
              <a:t>/ </a:t>
            </a:r>
            <a:r>
              <a:rPr lang="en-US" sz="2400" dirty="0" smtClean="0">
                <a:solidFill>
                  <a:srgbClr val="0000CC"/>
                </a:solidFill>
                <a:latin typeface="Verdana" pitchFamily="34" charset="0"/>
                <a:cs typeface="Times New Roman" charset="0"/>
              </a:rPr>
              <a:t>Smith</a:t>
            </a:r>
          </a:p>
          <a:p>
            <a:pPr marL="285750" indent="-285750">
              <a:spcBef>
                <a:spcPct val="20000"/>
              </a:spcBef>
              <a:buClr>
                <a:schemeClr val="tx2"/>
              </a:buClr>
              <a:buSzPct val="80000"/>
              <a:defRPr/>
            </a:pPr>
            <a:endParaRPr lang="en-US" sz="2400" dirty="0">
              <a:solidFill>
                <a:srgbClr val="0000CC"/>
              </a:solidFill>
              <a:latin typeface="Verdana" pitchFamily="34" charset="0"/>
              <a:cs typeface="Times New Roman" charset="0"/>
            </a:endParaRPr>
          </a:p>
          <a:p>
            <a:pPr marL="285750" indent="-285750">
              <a:spcBef>
                <a:spcPct val="20000"/>
              </a:spcBef>
              <a:buClr>
                <a:schemeClr val="tx2"/>
              </a:buClr>
              <a:buSzPct val="80000"/>
              <a:defRPr/>
            </a:pPr>
            <a:endParaRPr lang="en-US" sz="2400" dirty="0">
              <a:solidFill>
                <a:srgbClr val="0000CC"/>
              </a:solidFill>
              <a:latin typeface="Verdana" pitchFamily="34" charset="0"/>
              <a:cs typeface="Times New Roman" charset="0"/>
            </a:endParaRPr>
          </a:p>
          <a:p>
            <a:pPr>
              <a:spcBef>
                <a:spcPct val="20000"/>
              </a:spcBef>
              <a:buClr>
                <a:schemeClr val="tx2"/>
              </a:buClr>
              <a:buSzPct val="80000"/>
              <a:buFont typeface="Wingdings" pitchFamily="2" charset="2"/>
              <a:buNone/>
              <a:defRPr/>
            </a:pPr>
            <a:r>
              <a:rPr lang="en-US" sz="2400" b="1" dirty="0">
                <a:solidFill>
                  <a:srgbClr val="0000CC"/>
                </a:solidFill>
                <a:latin typeface="Verdana" pitchFamily="34" charset="0"/>
                <a:cs typeface="Times New Roman" charset="0"/>
              </a:rPr>
              <a:t>Ref Book: </a:t>
            </a:r>
          </a:p>
          <a:p>
            <a:pPr>
              <a:spcBef>
                <a:spcPct val="20000"/>
              </a:spcBef>
              <a:buClr>
                <a:schemeClr val="tx2"/>
              </a:buClr>
              <a:buSzPct val="80000"/>
              <a:buFont typeface="Wingdings" pitchFamily="2" charset="2"/>
              <a:buNone/>
              <a:defRPr/>
            </a:pPr>
            <a:r>
              <a:rPr lang="en-US" sz="2400" b="1" dirty="0">
                <a:solidFill>
                  <a:srgbClr val="0000CC"/>
                </a:solidFill>
                <a:latin typeface="Verdana" pitchFamily="34" charset="0"/>
                <a:cs typeface="Times New Roman" charset="0"/>
              </a:rPr>
              <a:t>				</a:t>
            </a:r>
            <a:r>
              <a:rPr lang="en-US" sz="2400" b="1" dirty="0" smtClean="0">
                <a:solidFill>
                  <a:srgbClr val="0000CC"/>
                </a:solidFill>
                <a:latin typeface="Verdana" pitchFamily="34" charset="0"/>
                <a:cs typeface="Times New Roman" charset="0"/>
              </a:rPr>
              <a:t>		</a:t>
            </a:r>
            <a:r>
              <a:rPr lang="en-US" sz="2400" dirty="0" smtClean="0">
                <a:solidFill>
                  <a:srgbClr val="0000CC"/>
                </a:solidFill>
                <a:latin typeface="Verdana" pitchFamily="34" charset="0"/>
                <a:cs typeface="Times New Roman" charset="0"/>
              </a:rPr>
              <a:t>Fundamentals </a:t>
            </a:r>
            <a:r>
              <a:rPr lang="en-US" sz="2400" dirty="0">
                <a:solidFill>
                  <a:srgbClr val="0000CC"/>
                </a:solidFill>
                <a:latin typeface="Verdana" pitchFamily="34" charset="0"/>
                <a:cs typeface="Times New Roman" charset="0"/>
              </a:rPr>
              <a:t>of Microelectronics</a:t>
            </a:r>
          </a:p>
          <a:p>
            <a:pPr>
              <a:spcBef>
                <a:spcPct val="20000"/>
              </a:spcBef>
              <a:buClr>
                <a:schemeClr val="tx2"/>
              </a:buClr>
              <a:buSzPct val="80000"/>
              <a:buFont typeface="Wingdings" pitchFamily="2" charset="2"/>
              <a:buNone/>
              <a:defRPr/>
            </a:pPr>
            <a:r>
              <a:rPr lang="en-US" sz="2400" dirty="0">
                <a:solidFill>
                  <a:srgbClr val="0000CC"/>
                </a:solidFill>
                <a:latin typeface="Verdana" pitchFamily="34" charset="0"/>
                <a:cs typeface="Times New Roman" charset="0"/>
              </a:rPr>
              <a:t>               			</a:t>
            </a:r>
            <a:r>
              <a:rPr lang="en-US" sz="2400" dirty="0" smtClean="0">
                <a:solidFill>
                  <a:srgbClr val="0000CC"/>
                </a:solidFill>
                <a:latin typeface="Verdana" pitchFamily="34" charset="0"/>
                <a:cs typeface="Times New Roman" charset="0"/>
              </a:rPr>
              <a:t>		by </a:t>
            </a:r>
            <a:r>
              <a:rPr lang="en-US" sz="2400" dirty="0" err="1">
                <a:solidFill>
                  <a:srgbClr val="0000CC"/>
                </a:solidFill>
                <a:latin typeface="Verdana" pitchFamily="34" charset="0"/>
                <a:cs typeface="Times New Roman" charset="0"/>
              </a:rPr>
              <a:t>Behzad</a:t>
            </a:r>
            <a:r>
              <a:rPr lang="en-US" sz="2400" dirty="0">
                <a:solidFill>
                  <a:srgbClr val="0000CC"/>
                </a:solidFill>
                <a:latin typeface="Verdana" pitchFamily="34" charset="0"/>
                <a:cs typeface="Times New Roman" charset="0"/>
              </a:rPr>
              <a:t> </a:t>
            </a:r>
            <a:r>
              <a:rPr lang="en-US" sz="2400" dirty="0" err="1" smtClean="0">
                <a:solidFill>
                  <a:srgbClr val="0000CC"/>
                </a:solidFill>
                <a:latin typeface="Verdana" pitchFamily="34" charset="0"/>
                <a:cs typeface="Times New Roman" charset="0"/>
              </a:rPr>
              <a:t>Razavi</a:t>
            </a:r>
            <a:r>
              <a:rPr lang="en-US" sz="2400" dirty="0">
                <a:solidFill>
                  <a:srgbClr val="0000CC"/>
                </a:solidFill>
                <a:latin typeface="Verdana" pitchFamily="34" charset="0"/>
                <a:cs typeface="Times New Roman" charset="0"/>
              </a:rPr>
              <a:t>		</a:t>
            </a:r>
          </a:p>
        </p:txBody>
      </p:sp>
    </p:spTree>
    <p:extLst>
      <p:ext uri="{BB962C8B-B14F-4D97-AF65-F5344CB8AC3E}">
        <p14:creationId xmlns:p14="http://schemas.microsoft.com/office/powerpoint/2010/main" val="18528624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908628" y="0"/>
            <a:ext cx="8229600" cy="1143000"/>
          </a:xfrm>
          <a:solidFill>
            <a:srgbClr val="0070C0"/>
          </a:solidFill>
        </p:spPr>
        <p:txBody>
          <a:bodyPr rtlCol="0">
            <a:normAutofit/>
          </a:bodyPr>
          <a:lstStyle/>
          <a:p>
            <a:pPr>
              <a:defRPr/>
            </a:pPr>
            <a:r>
              <a:rPr lang="en-US" altLang="zh-CN" b="1" dirty="0" smtClean="0">
                <a:solidFill>
                  <a:schemeClr val="bg1"/>
                </a:solidFill>
              </a:rPr>
              <a:t>Microelectronic Circuits</a:t>
            </a:r>
            <a:br>
              <a:rPr lang="en-US" altLang="zh-CN" b="1" dirty="0" smtClean="0">
                <a:solidFill>
                  <a:schemeClr val="bg1"/>
                </a:solidFill>
              </a:rPr>
            </a:br>
            <a:r>
              <a:rPr lang="en-US" altLang="zh-CN" sz="2700" b="1" dirty="0" err="1">
                <a:solidFill>
                  <a:schemeClr val="bg1"/>
                </a:solidFill>
              </a:rPr>
              <a:t>Sedra</a:t>
            </a:r>
            <a:r>
              <a:rPr lang="en-US" altLang="zh-CN" sz="2700" b="1" dirty="0">
                <a:solidFill>
                  <a:schemeClr val="bg1"/>
                </a:solidFill>
              </a:rPr>
              <a:t>/Smith</a:t>
            </a:r>
            <a:endParaRPr lang="en-US" altLang="zh-CN" b="1" dirty="0">
              <a:solidFill>
                <a:schemeClr val="bg1"/>
              </a:solidFill>
            </a:endParaRPr>
          </a:p>
        </p:txBody>
      </p:sp>
      <p:sp>
        <p:nvSpPr>
          <p:cNvPr id="695299" name="Rectangle 3"/>
          <p:cNvSpPr>
            <a:spLocks noGrp="1" noChangeArrowheads="1"/>
          </p:cNvSpPr>
          <p:nvPr>
            <p:ph type="body" idx="1"/>
          </p:nvPr>
        </p:nvSpPr>
        <p:spPr>
          <a:xfrm>
            <a:off x="1908628" y="1905000"/>
            <a:ext cx="7342909" cy="3622964"/>
          </a:xfrm>
        </p:spPr>
        <p:txBody>
          <a:bodyPr>
            <a:noAutofit/>
          </a:bodyPr>
          <a:lstStyle/>
          <a:p>
            <a:pPr>
              <a:defRPr/>
            </a:pPr>
            <a:r>
              <a:rPr lang="en-US" sz="3600" b="1" dirty="0">
                <a:solidFill>
                  <a:srgbClr val="00B050"/>
                </a:solidFill>
              </a:rPr>
              <a:t>CH1  </a:t>
            </a:r>
            <a:r>
              <a:rPr lang="en-US" sz="3600" b="1" dirty="0" smtClean="0">
                <a:solidFill>
                  <a:srgbClr val="00B050"/>
                </a:solidFill>
              </a:rPr>
              <a:t>Signals and Amplifiers</a:t>
            </a:r>
          </a:p>
          <a:p>
            <a:pPr>
              <a:defRPr/>
            </a:pPr>
            <a:r>
              <a:rPr lang="en-US" sz="3600" b="1" dirty="0" smtClean="0">
                <a:solidFill>
                  <a:srgbClr val="00B050"/>
                </a:solidFill>
              </a:rPr>
              <a:t>CH2 Operational Amplifier</a:t>
            </a:r>
            <a:endParaRPr lang="en-US" sz="3600" b="1" dirty="0">
              <a:solidFill>
                <a:srgbClr val="00B050"/>
              </a:solidFill>
            </a:endParaRPr>
          </a:p>
          <a:p>
            <a:pPr>
              <a:defRPr/>
            </a:pPr>
            <a:r>
              <a:rPr lang="en-US" sz="3600" b="1" dirty="0" smtClean="0"/>
              <a:t>CH3  Physics </a:t>
            </a:r>
            <a:r>
              <a:rPr lang="en-US" sz="3600" b="1" dirty="0"/>
              <a:t>of Semiconductors</a:t>
            </a:r>
          </a:p>
          <a:p>
            <a:pPr>
              <a:defRPr/>
            </a:pPr>
            <a:r>
              <a:rPr lang="en-US" sz="3600" b="1" dirty="0" smtClean="0"/>
              <a:t>CH4  The Diode</a:t>
            </a:r>
            <a:endParaRPr lang="en-US" sz="3600" b="1" dirty="0"/>
          </a:p>
          <a:p>
            <a:pPr>
              <a:defRPr/>
            </a:pPr>
            <a:r>
              <a:rPr lang="en-US" sz="3600" b="1" dirty="0" smtClean="0"/>
              <a:t>CH6  Bipolar Junction Transistors</a:t>
            </a:r>
            <a:endParaRPr lang="en-US" sz="3600" b="1" dirty="0"/>
          </a:p>
          <a:p>
            <a:pPr>
              <a:defRPr/>
            </a:pPr>
            <a:r>
              <a:rPr lang="en-US" sz="3600" b="1" dirty="0"/>
              <a:t>CH5  </a:t>
            </a:r>
            <a:r>
              <a:rPr lang="en-US" sz="3600" b="1" dirty="0" smtClean="0"/>
              <a:t>MOSFET</a:t>
            </a:r>
          </a:p>
          <a:p>
            <a:pPr>
              <a:defRPr/>
            </a:pPr>
            <a:r>
              <a:rPr lang="en-US" sz="3600" b="1" dirty="0" smtClean="0"/>
              <a:t>CH9 Frequency response</a:t>
            </a:r>
            <a:endParaRPr lang="en-US" sz="3600" b="1" dirty="0"/>
          </a:p>
          <a:p>
            <a:pPr>
              <a:defRPr/>
            </a:pPr>
            <a:endParaRPr lang="en-US" sz="3600" dirty="0"/>
          </a:p>
        </p:txBody>
      </p:sp>
    </p:spTree>
    <p:extLst>
      <p:ext uri="{BB962C8B-B14F-4D97-AF65-F5344CB8AC3E}">
        <p14:creationId xmlns:p14="http://schemas.microsoft.com/office/powerpoint/2010/main" val="361830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2049642"/>
            <a:ext cx="9144000" cy="2387600"/>
          </a:xfrm>
        </p:spPr>
        <p:txBody>
          <a:bodyPr>
            <a:noAutofit/>
          </a:bodyPr>
          <a:lstStyle/>
          <a:p>
            <a:pPr lvl="1" algn="ctr" rtl="0">
              <a:lnSpc>
                <a:spcPct val="90000"/>
              </a:lnSpc>
              <a:spcBef>
                <a:spcPct val="0"/>
              </a:spcBef>
            </a:pPr>
            <a:r>
              <a:rPr lang="en-US" sz="6600" b="1" dirty="0" smtClean="0">
                <a:latin typeface="Arial Black" panose="020B0A04020102020204" pitchFamily="34" charset="0"/>
              </a:rPr>
              <a:t>Course Introduction</a:t>
            </a:r>
            <a:br>
              <a:rPr lang="en-US" sz="6600" b="1" dirty="0" smtClean="0">
                <a:latin typeface="Arial Black" panose="020B0A04020102020204" pitchFamily="34" charset="0"/>
              </a:rPr>
            </a:br>
            <a:endParaRPr lang="en-US" sz="4000" dirty="0">
              <a:latin typeface="Arial Black" panose="020B0A04020102020204" pitchFamily="34" charset="0"/>
            </a:endParaRPr>
          </a:p>
        </p:txBody>
      </p:sp>
    </p:spTree>
    <p:extLst>
      <p:ext uri="{BB962C8B-B14F-4D97-AF65-F5344CB8AC3E}">
        <p14:creationId xmlns:p14="http://schemas.microsoft.com/office/powerpoint/2010/main" val="3705445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4669"/>
            <a:ext cx="12192000" cy="1325563"/>
          </a:xfrm>
        </p:spPr>
        <p:txBody>
          <a:bodyPr/>
          <a:lstStyle/>
          <a:p>
            <a:r>
              <a:rPr lang="en-US" dirty="0" smtClean="0">
                <a:latin typeface="Arial Black" panose="020B0A04020102020204" pitchFamily="34" charset="0"/>
              </a:rPr>
              <a:t>What is rationale of studying this subject</a:t>
            </a:r>
            <a:endParaRPr lang="en-US" dirty="0">
              <a:latin typeface="Arial Black" panose="020B0A04020102020204" pitchFamily="34" charset="0"/>
            </a:endParaRPr>
          </a:p>
        </p:txBody>
      </p:sp>
      <p:sp>
        <p:nvSpPr>
          <p:cNvPr id="3" name="Content Placeholder 2"/>
          <p:cNvSpPr>
            <a:spLocks noGrp="1"/>
          </p:cNvSpPr>
          <p:nvPr>
            <p:ph idx="1"/>
          </p:nvPr>
        </p:nvSpPr>
        <p:spPr>
          <a:xfrm>
            <a:off x="193663" y="2849449"/>
            <a:ext cx="11804673" cy="3886201"/>
          </a:xfrm>
        </p:spPr>
        <p:txBody>
          <a:bodyPr>
            <a:noAutofit/>
          </a:bodyPr>
          <a:lstStyle/>
          <a:p>
            <a:r>
              <a:rPr lang="en-US" sz="3600" dirty="0" smtClean="0"/>
              <a:t>In previous semesters</a:t>
            </a:r>
          </a:p>
          <a:p>
            <a:pPr lvl="1"/>
            <a:r>
              <a:rPr lang="en-US" sz="3200" dirty="0" smtClean="0"/>
              <a:t>Resistors, Capacitor, Inductor, and their various combination</a:t>
            </a:r>
          </a:p>
          <a:p>
            <a:pPr lvl="1"/>
            <a:r>
              <a:rPr lang="en-US" sz="3200" dirty="0" smtClean="0"/>
              <a:t>  steady-state and transient response </a:t>
            </a:r>
          </a:p>
          <a:p>
            <a:pPr lvl="1"/>
            <a:endParaRPr lang="en-US" sz="3200" dirty="0" smtClean="0"/>
          </a:p>
          <a:p>
            <a:r>
              <a:rPr lang="en-US" sz="3600" dirty="0" smtClean="0"/>
              <a:t>Now in this semester we will study two types of discrete components </a:t>
            </a:r>
          </a:p>
          <a:p>
            <a:pPr lvl="1"/>
            <a:r>
              <a:rPr lang="en-US" sz="3200" dirty="0" smtClean="0"/>
              <a:t>Diodes and transistor(BJT &amp; FET) </a:t>
            </a:r>
          </a:p>
          <a:p>
            <a:pPr marL="0" indent="0">
              <a:buNone/>
            </a:pPr>
            <a:r>
              <a:rPr lang="en-US" sz="3600" dirty="0" smtClean="0"/>
              <a:t> </a:t>
            </a:r>
            <a:endParaRPr lang="en-US" sz="3600" dirty="0"/>
          </a:p>
        </p:txBody>
      </p:sp>
      <p:graphicFrame>
        <p:nvGraphicFramePr>
          <p:cNvPr id="4" name="Content Placeholder 3"/>
          <p:cNvGraphicFramePr>
            <a:graphicFrameLocks/>
          </p:cNvGraphicFramePr>
          <p:nvPr>
            <p:extLst/>
          </p:nvPr>
        </p:nvGraphicFramePr>
        <p:xfrm>
          <a:off x="2958440" y="0"/>
          <a:ext cx="9039896" cy="3403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8753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142" y="267678"/>
            <a:ext cx="11771086" cy="2554545"/>
          </a:xfrm>
          <a:prstGeom prst="rect">
            <a:avLst/>
          </a:prstGeom>
        </p:spPr>
        <p:txBody>
          <a:bodyPr wrap="square">
            <a:spAutoFit/>
          </a:bodyPr>
          <a:lstStyle/>
          <a:p>
            <a:r>
              <a:rPr lang="en-US" sz="4000" b="1" dirty="0">
                <a:latin typeface="Calibri" panose="020F0502020204030204" pitchFamily="34" charset="0"/>
                <a:ea typeface="Times New Roman" panose="02020603050405020304" pitchFamily="18" charset="0"/>
                <a:cs typeface="Arial" panose="020B0604020202020204" pitchFamily="34" charset="0"/>
              </a:rPr>
              <a:t>This course introduces the students to signals and electronics systems and the need to process the signals containing useful information using electronic circuits.</a:t>
            </a:r>
          </a:p>
        </p:txBody>
      </p:sp>
      <p:sp>
        <p:nvSpPr>
          <p:cNvPr id="5" name="Rectangle 4"/>
          <p:cNvSpPr/>
          <p:nvPr/>
        </p:nvSpPr>
        <p:spPr>
          <a:xfrm>
            <a:off x="333829" y="3357993"/>
            <a:ext cx="11582399" cy="3170099"/>
          </a:xfrm>
          <a:prstGeom prst="rect">
            <a:avLst/>
          </a:prstGeom>
        </p:spPr>
        <p:txBody>
          <a:bodyPr wrap="square">
            <a:spAutoFit/>
          </a:bodyPr>
          <a:lstStyle/>
          <a:p>
            <a:r>
              <a:rPr lang="en-US" sz="4000" b="1" dirty="0">
                <a:latin typeface="Calibri" panose="020F0502020204030204" pitchFamily="34" charset="0"/>
                <a:ea typeface="Times New Roman" panose="02020603050405020304" pitchFamily="18" charset="0"/>
                <a:cs typeface="Arial" panose="020B0604020202020204" pitchFamily="34" charset="0"/>
              </a:rPr>
              <a:t>The first electronic device that is introduced is the </a:t>
            </a:r>
            <a:r>
              <a:rPr lang="en-US" sz="4000" b="1" dirty="0" smtClean="0">
                <a:latin typeface="Calibri" panose="020F0502020204030204" pitchFamily="34" charset="0"/>
                <a:ea typeface="Times New Roman" panose="02020603050405020304" pitchFamily="18" charset="0"/>
                <a:cs typeface="Arial" panose="020B0604020202020204" pitchFamily="34" charset="0"/>
              </a:rPr>
              <a:t> </a:t>
            </a:r>
            <a:r>
              <a:rPr lang="en-US" sz="4000" b="1" dirty="0">
                <a:latin typeface="Calibri" panose="020F0502020204030204" pitchFamily="34" charset="0"/>
                <a:ea typeface="Times New Roman" panose="02020603050405020304" pitchFamily="18" charset="0"/>
                <a:cs typeface="Arial" panose="020B0604020202020204" pitchFamily="34" charset="0"/>
              </a:rPr>
              <a:t>Diode; both the qualitative and quantitative description and analysis of the PN junction diode is explained in detail followed by the applications of diode in basic but essential electronics circuits. </a:t>
            </a:r>
          </a:p>
        </p:txBody>
      </p:sp>
    </p:spTree>
    <p:extLst>
      <p:ext uri="{BB962C8B-B14F-4D97-AF65-F5344CB8AC3E}">
        <p14:creationId xmlns:p14="http://schemas.microsoft.com/office/powerpoint/2010/main" val="3450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685" y="0"/>
            <a:ext cx="11640457" cy="5016758"/>
          </a:xfrm>
          <a:prstGeom prst="rect">
            <a:avLst/>
          </a:prstGeom>
        </p:spPr>
        <p:txBody>
          <a:bodyPr wrap="square">
            <a:spAutoFit/>
          </a:bodyPr>
          <a:lstStyle/>
          <a:p>
            <a:r>
              <a:rPr lang="en-US" sz="4000" b="1" dirty="0">
                <a:latin typeface="Calibri" panose="020F0502020204030204" pitchFamily="34" charset="0"/>
                <a:ea typeface="Times New Roman" panose="02020603050405020304" pitchFamily="18" charset="0"/>
                <a:cs typeface="Arial" panose="020B0604020202020204" pitchFamily="34" charset="0"/>
              </a:rPr>
              <a:t>This is followed by in depth treatment of the Bipolar Junction Transistor (BJT) and the Metal Oxide Semiconductor Field Effect Transistor (MOSFET); the voltage-current characteristics are explained and analyzed. The DC biasing and DC analysis of basic amplifier are quantitatively analyzed followed by the large signal and small signal analysis of various configuration of the amplifiers.</a:t>
            </a:r>
          </a:p>
        </p:txBody>
      </p:sp>
      <p:sp>
        <p:nvSpPr>
          <p:cNvPr id="5" name="Rectangle 4"/>
          <p:cNvSpPr/>
          <p:nvPr/>
        </p:nvSpPr>
        <p:spPr>
          <a:xfrm>
            <a:off x="188684" y="5188021"/>
            <a:ext cx="11640457" cy="1754326"/>
          </a:xfrm>
          <a:prstGeom prst="rect">
            <a:avLst/>
          </a:prstGeom>
        </p:spPr>
        <p:txBody>
          <a:bodyPr wrap="square">
            <a:spAutoFit/>
          </a:bodyPr>
          <a:lstStyle/>
          <a:p>
            <a:r>
              <a:rPr lang="en-US" sz="3600" b="1" dirty="0">
                <a:latin typeface="Calibri" panose="020F0502020204030204" pitchFamily="34" charset="0"/>
                <a:ea typeface="Times New Roman" panose="02020603050405020304" pitchFamily="18" charset="0"/>
                <a:cs typeface="Arial" panose="020B0604020202020204" pitchFamily="34" charset="0"/>
              </a:rPr>
              <a:t> A short treatment of Frequency analysis of the Common Emitter/Source configuration is then covered followed by the application of transistor as a switch</a:t>
            </a:r>
            <a:endParaRPr lang="en-US" sz="3600" dirty="0"/>
          </a:p>
        </p:txBody>
      </p:sp>
    </p:spTree>
    <p:extLst>
      <p:ext uri="{BB962C8B-B14F-4D97-AF65-F5344CB8AC3E}">
        <p14:creationId xmlns:p14="http://schemas.microsoft.com/office/powerpoint/2010/main" val="245544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8039"/>
            <a:ext cx="10515600" cy="1325563"/>
          </a:xfrm>
        </p:spPr>
        <p:txBody>
          <a:bodyPr>
            <a:normAutofit/>
          </a:bodyPr>
          <a:lstStyle/>
          <a:p>
            <a:pPr algn="ctr"/>
            <a:r>
              <a:rPr lang="en-US" sz="6600" dirty="0" smtClean="0">
                <a:latin typeface="Arial Black" panose="020B0A04020102020204" pitchFamily="34" charset="0"/>
              </a:rPr>
              <a:t>Class room rules</a:t>
            </a:r>
            <a:endParaRPr lang="en-US" sz="6600" dirty="0">
              <a:latin typeface="Arial Black" panose="020B0A04020102020204" pitchFamily="34" charset="0"/>
            </a:endParaRPr>
          </a:p>
        </p:txBody>
      </p:sp>
      <p:sp>
        <p:nvSpPr>
          <p:cNvPr id="3" name="Content Placeholder 2"/>
          <p:cNvSpPr>
            <a:spLocks noGrp="1"/>
          </p:cNvSpPr>
          <p:nvPr>
            <p:ph idx="1"/>
          </p:nvPr>
        </p:nvSpPr>
        <p:spPr>
          <a:xfrm>
            <a:off x="838200" y="2319110"/>
            <a:ext cx="10515600" cy="3055468"/>
          </a:xfrm>
        </p:spPr>
        <p:txBody>
          <a:bodyPr>
            <a:noAutofit/>
          </a:bodyPr>
          <a:lstStyle/>
          <a:p>
            <a:r>
              <a:rPr lang="en-US" sz="4400" b="1" dirty="0" smtClean="0"/>
              <a:t>Class decorum </a:t>
            </a:r>
          </a:p>
          <a:p>
            <a:r>
              <a:rPr lang="en-US" sz="4400" b="1" dirty="0" smtClean="0"/>
              <a:t>Attendance </a:t>
            </a:r>
          </a:p>
          <a:p>
            <a:r>
              <a:rPr lang="en-US" sz="4400" b="1" dirty="0" smtClean="0"/>
              <a:t>Cheating/ plagiarism</a:t>
            </a:r>
          </a:p>
          <a:p>
            <a:r>
              <a:rPr lang="en-US" sz="4400" b="1" dirty="0" smtClean="0"/>
              <a:t>Quizzes / Assignments</a:t>
            </a:r>
          </a:p>
          <a:p>
            <a:r>
              <a:rPr lang="en-US" sz="4400" b="1" dirty="0" smtClean="0"/>
              <a:t>Mobiles must be switched off</a:t>
            </a:r>
            <a:endParaRPr lang="en-US" sz="4400" b="1" dirty="0"/>
          </a:p>
        </p:txBody>
      </p:sp>
    </p:spTree>
    <p:extLst>
      <p:ext uri="{BB962C8B-B14F-4D97-AF65-F5344CB8AC3E}">
        <p14:creationId xmlns:p14="http://schemas.microsoft.com/office/powerpoint/2010/main" val="39824166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8642" y="2895600"/>
            <a:ext cx="9779358" cy="3139321"/>
          </a:xfrm>
          <a:prstGeom prst="rect">
            <a:avLst/>
          </a:prstGeom>
          <a:noFill/>
        </p:spPr>
        <p:style>
          <a:lnRef idx="0">
            <a:scrgbClr r="0" g="0" b="0"/>
          </a:lnRef>
          <a:fillRef idx="1002">
            <a:schemeClr val="dk2"/>
          </a:fillRef>
          <a:effectRef idx="0">
            <a:scrgbClr r="0" g="0" b="0"/>
          </a:effectRef>
          <a:fontRef idx="major"/>
        </p:style>
        <p:txBody>
          <a:bodyPr wrap="square">
            <a:spAutoFit/>
          </a:bodyPr>
          <a:lstStyle/>
          <a:p>
            <a:pPr algn="ctr">
              <a:defRPr/>
            </a:pPr>
            <a:r>
              <a:rPr lang="en-US" sz="6600" b="1" dirty="0">
                <a:solidFill>
                  <a:prstClr val="black"/>
                </a:solidFill>
                <a:effectLst>
                  <a:outerShdw blurRad="38100" dist="38100" dir="2700000" algn="tl">
                    <a:srgbClr val="000000">
                      <a:alpha val="43137"/>
                    </a:srgbClr>
                  </a:outerShdw>
                </a:effectLst>
              </a:rPr>
              <a:t> EE215 </a:t>
            </a:r>
          </a:p>
          <a:p>
            <a:pPr algn="ctr">
              <a:defRPr/>
            </a:pPr>
            <a:r>
              <a:rPr lang="en-US" sz="6600" b="1" dirty="0">
                <a:solidFill>
                  <a:prstClr val="black"/>
                </a:solidFill>
                <a:effectLst>
                  <a:outerShdw blurRad="38100" dist="38100" dir="2700000" algn="tl">
                    <a:srgbClr val="000000">
                      <a:alpha val="43137"/>
                    </a:srgbClr>
                  </a:outerShdw>
                </a:effectLst>
              </a:rPr>
              <a:t>Electronic Devices &amp; Circuits</a:t>
            </a:r>
          </a:p>
          <a:p>
            <a:pPr algn="ctr">
              <a:defRPr/>
            </a:pPr>
            <a:endParaRPr lang="en-US" sz="6600" dirty="0">
              <a:solidFill>
                <a:prstClr val="black"/>
              </a:solidFill>
              <a:effectLst>
                <a:outerShdw blurRad="38100" dist="38100" dir="2700000" algn="tl">
                  <a:srgbClr val="000000">
                    <a:alpha val="43137"/>
                  </a:srgbClr>
                </a:outerShdw>
              </a:effectLst>
            </a:endParaRPr>
          </a:p>
        </p:txBody>
      </p:sp>
      <p:sp>
        <p:nvSpPr>
          <p:cNvPr id="8" name="TextBox 7"/>
          <p:cNvSpPr txBox="1"/>
          <p:nvPr/>
        </p:nvSpPr>
        <p:spPr>
          <a:xfrm>
            <a:off x="1682750" y="314326"/>
            <a:ext cx="9144000" cy="646113"/>
          </a:xfrm>
          <a:prstGeom prst="rect">
            <a:avLst/>
          </a:prstGeom>
          <a:noFill/>
        </p:spPr>
        <p:style>
          <a:lnRef idx="0">
            <a:scrgbClr r="0" g="0" b="0"/>
          </a:lnRef>
          <a:fillRef idx="1002">
            <a:schemeClr val="dk2"/>
          </a:fillRef>
          <a:effectRef idx="0">
            <a:scrgbClr r="0" g="0" b="0"/>
          </a:effectRef>
          <a:fontRef idx="major"/>
        </p:style>
        <p:txBody>
          <a:bodyPr>
            <a:spAutoFit/>
          </a:bodyPr>
          <a:lstStyle/>
          <a:p>
            <a:pPr>
              <a:defRPr/>
            </a:pPr>
            <a:r>
              <a:rPr lang="en-US" sz="3600" b="1" dirty="0">
                <a:solidFill>
                  <a:prstClr val="black"/>
                </a:solidFill>
                <a:effectLst>
                  <a:outerShdw blurRad="38100" dist="38100" dir="2700000" algn="tl">
                    <a:srgbClr val="000000">
                      <a:alpha val="43137"/>
                    </a:srgbClr>
                  </a:outerShdw>
                </a:effectLst>
              </a:rPr>
              <a:t> </a:t>
            </a:r>
            <a:endParaRPr lang="en-US" sz="3600" dirty="0">
              <a:solidFill>
                <a:prstClr val="black"/>
              </a:solidFill>
              <a:effectLst>
                <a:outerShdw blurRad="38100" dist="38100" dir="2700000" algn="tl">
                  <a:srgbClr val="000000">
                    <a:alpha val="43137"/>
                  </a:srgbClr>
                </a:outerShdw>
              </a:effectLst>
            </a:endParaRPr>
          </a:p>
        </p:txBody>
      </p:sp>
      <p:sp>
        <p:nvSpPr>
          <p:cNvPr id="7172" name="Rectangle 4"/>
          <p:cNvSpPr>
            <a:spLocks noChangeArrowheads="1"/>
          </p:cNvSpPr>
          <p:nvPr/>
        </p:nvSpPr>
        <p:spPr bwMode="auto">
          <a:xfrm>
            <a:off x="1524001" y="43934"/>
            <a:ext cx="184731" cy="369332"/>
          </a:xfrm>
          <a:prstGeom prst="rect">
            <a:avLst/>
          </a:prstGeom>
          <a:noFill/>
          <a:ln w="9525">
            <a:noFill/>
            <a:miter lim="800000"/>
            <a:headEnd/>
            <a:tailEnd/>
          </a:ln>
        </p:spPr>
        <p:txBody>
          <a:bodyPr wrap="none" anchor="ctr">
            <a:spAutoFit/>
          </a:bodyPr>
          <a:lstStyle/>
          <a:p>
            <a:endParaRPr lang="en-US"/>
          </a:p>
        </p:txBody>
      </p:sp>
      <p:pic>
        <p:nvPicPr>
          <p:cNvPr id="7173" name="Picture 3" descr="Description: 03"/>
          <p:cNvPicPr>
            <a:picLocks noChangeAspect="1" noChangeArrowheads="1"/>
          </p:cNvPicPr>
          <p:nvPr/>
        </p:nvPicPr>
        <p:blipFill>
          <a:blip r:embed="rId3" cstate="print"/>
          <a:srcRect/>
          <a:stretch>
            <a:fillRect/>
          </a:stretch>
        </p:blipFill>
        <p:spPr bwMode="auto">
          <a:xfrm>
            <a:off x="347665" y="314326"/>
            <a:ext cx="1477004" cy="1244018"/>
          </a:xfrm>
          <a:prstGeom prst="rect">
            <a:avLst/>
          </a:prstGeom>
          <a:noFill/>
          <a:ln w="9525">
            <a:noFill/>
            <a:miter lim="800000"/>
            <a:headEnd/>
            <a:tailEnd/>
          </a:ln>
        </p:spPr>
      </p:pic>
      <p:sp>
        <p:nvSpPr>
          <p:cNvPr id="7174" name="Rectangle 5"/>
          <p:cNvSpPr>
            <a:spLocks noChangeArrowheads="1"/>
          </p:cNvSpPr>
          <p:nvPr/>
        </p:nvSpPr>
        <p:spPr bwMode="auto">
          <a:xfrm>
            <a:off x="1866900" y="1636427"/>
            <a:ext cx="10136210" cy="584775"/>
          </a:xfrm>
          <a:prstGeom prst="rect">
            <a:avLst/>
          </a:prstGeom>
          <a:noFill/>
          <a:ln w="9525">
            <a:noFill/>
            <a:miter lim="800000"/>
            <a:headEnd/>
            <a:tailEnd/>
          </a:ln>
        </p:spPr>
        <p:txBody>
          <a:bodyPr wrap="square" anchor="ctr">
            <a:spAutoFit/>
          </a:bodyPr>
          <a:lstStyle/>
          <a:p>
            <a:pPr>
              <a:tabLst>
                <a:tab pos="2971800" algn="ctr"/>
                <a:tab pos="5943600" algn="r"/>
              </a:tabLst>
            </a:pPr>
            <a:r>
              <a:rPr lang="en-US" sz="1200" dirty="0">
                <a:latin typeface="Calibri" pitchFamily="34" charset="0"/>
                <a:ea typeface="Times New Roman" pitchFamily="18" charset="0"/>
                <a:cs typeface="Arial" charset="0"/>
              </a:rPr>
              <a:t> 	</a:t>
            </a:r>
            <a:r>
              <a:rPr lang="en-US" sz="3200" b="1" dirty="0">
                <a:latin typeface="Calibri" pitchFamily="34" charset="0"/>
                <a:ea typeface="Times New Roman" pitchFamily="18" charset="0"/>
                <a:cs typeface="Arial" charset="0"/>
              </a:rPr>
              <a:t>School of Electrical Engineering and Computer Science</a:t>
            </a:r>
            <a:endParaRPr lang="en-US" sz="3200" dirty="0">
              <a:ea typeface="Times New Roman" pitchFamily="18" charset="0"/>
              <a:cs typeface="Arial" charset="0"/>
            </a:endParaRPr>
          </a:p>
        </p:txBody>
      </p:sp>
    </p:spTree>
    <p:extLst>
      <p:ext uri="{BB962C8B-B14F-4D97-AF65-F5344CB8AC3E}">
        <p14:creationId xmlns:p14="http://schemas.microsoft.com/office/powerpoint/2010/main" val="309335190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ctrTitle"/>
          </p:nvPr>
        </p:nvSpPr>
        <p:spPr>
          <a:xfrm>
            <a:off x="2362200" y="1236373"/>
            <a:ext cx="7467600" cy="3183228"/>
          </a:xfrm>
          <a:solidFill>
            <a:srgbClr val="0070C0"/>
          </a:solidFill>
        </p:spPr>
        <p:txBody>
          <a:bodyPr>
            <a:normAutofit fontScale="90000"/>
          </a:bodyPr>
          <a:lstStyle/>
          <a:p>
            <a:pPr>
              <a:defRPr/>
            </a:pPr>
            <a:r>
              <a:rPr lang="en-US" b="1" dirty="0">
                <a:solidFill>
                  <a:schemeClr val="bg1"/>
                </a:solidFill>
                <a:latin typeface="Arial Black" panose="020B0A04020102020204" pitchFamily="34" charset="0"/>
              </a:rPr>
              <a:t>C H A P T E R  01</a:t>
            </a:r>
            <a:br>
              <a:rPr lang="en-US" b="1" dirty="0">
                <a:solidFill>
                  <a:schemeClr val="bg1"/>
                </a:solidFill>
                <a:latin typeface="Arial Black" panose="020B0A04020102020204" pitchFamily="34" charset="0"/>
              </a:rPr>
            </a:br>
            <a:r>
              <a:rPr lang="en-US" b="1" dirty="0" smtClean="0">
                <a:solidFill>
                  <a:schemeClr val="bg1"/>
                </a:solidFill>
                <a:latin typeface="Arial Black" panose="020B0A04020102020204" pitchFamily="34" charset="0"/>
              </a:rPr>
              <a:t>Signals </a:t>
            </a:r>
            <a:r>
              <a:rPr lang="en-US" b="1" dirty="0">
                <a:solidFill>
                  <a:schemeClr val="bg1"/>
                </a:solidFill>
                <a:latin typeface="Arial Black" panose="020B0A04020102020204" pitchFamily="34" charset="0"/>
              </a:rPr>
              <a:t>and Amplifiers</a:t>
            </a:r>
            <a:br>
              <a:rPr lang="en-US" b="1" dirty="0">
                <a:solidFill>
                  <a:schemeClr val="bg1"/>
                </a:solidFill>
                <a:latin typeface="Arial Black" panose="020B0A04020102020204" pitchFamily="34" charset="0"/>
              </a:rPr>
            </a:br>
            <a:endParaRPr lang="en-US"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625365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806017"/>
          </a:xfrm>
        </p:spPr>
        <p:txBody>
          <a:bodyPr>
            <a:normAutofit fontScale="90000"/>
          </a:bodyPr>
          <a:lstStyle/>
          <a:p>
            <a:r>
              <a:rPr lang="en-US" sz="5400" b="1" u="sng" dirty="0"/>
              <a:t>Signals and Amplifiers</a:t>
            </a:r>
          </a:p>
        </p:txBody>
      </p:sp>
      <p:sp>
        <p:nvSpPr>
          <p:cNvPr id="3" name="Content Placeholder 2"/>
          <p:cNvSpPr>
            <a:spLocks noGrp="1"/>
          </p:cNvSpPr>
          <p:nvPr>
            <p:ph idx="1"/>
          </p:nvPr>
        </p:nvSpPr>
        <p:spPr>
          <a:xfrm>
            <a:off x="1995054" y="1711051"/>
            <a:ext cx="8229600" cy="3927764"/>
          </a:xfrm>
        </p:spPr>
        <p:txBody>
          <a:bodyPr/>
          <a:lstStyle/>
          <a:p>
            <a:r>
              <a:rPr lang="en-US" b="1" dirty="0" smtClean="0"/>
              <a:t>1.1 Signals</a:t>
            </a:r>
          </a:p>
          <a:p>
            <a:r>
              <a:rPr lang="en-US" b="1" dirty="0" smtClean="0"/>
              <a:t>1.2 Frequency Spectrum of Signals</a:t>
            </a:r>
          </a:p>
          <a:p>
            <a:r>
              <a:rPr lang="nn-NO" b="1" dirty="0" smtClean="0"/>
              <a:t>1.3 Analog and Digital Signals</a:t>
            </a:r>
          </a:p>
          <a:p>
            <a:r>
              <a:rPr lang="en-US" b="1" dirty="0" smtClean="0"/>
              <a:t>1.4 Amplifiers</a:t>
            </a:r>
          </a:p>
          <a:p>
            <a:r>
              <a:rPr lang="en-US" b="1" dirty="0" smtClean="0"/>
              <a:t>1.5 Circuit Models for Amplifiers</a:t>
            </a:r>
          </a:p>
          <a:p>
            <a:r>
              <a:rPr lang="en-US" b="1" dirty="0" smtClean="0"/>
              <a:t>1.6 Frequency Response of Amplifiers</a:t>
            </a:r>
            <a:endParaRPr lang="en-US" dirty="0"/>
          </a:p>
        </p:txBody>
      </p:sp>
    </p:spTree>
    <p:extLst>
      <p:ext uri="{BB962C8B-B14F-4D97-AF65-F5344CB8AC3E}">
        <p14:creationId xmlns:p14="http://schemas.microsoft.com/office/powerpoint/2010/main" val="2953197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76200"/>
            <a:ext cx="8229600" cy="792162"/>
          </a:xfrm>
          <a:solidFill>
            <a:schemeClr val="accent2"/>
          </a:solidFill>
          <a:ln w="38100">
            <a:solidFill>
              <a:schemeClr val="tx1"/>
            </a:solidFill>
          </a:ln>
        </p:spPr>
        <p:txBody>
          <a:bodyPr/>
          <a:lstStyle/>
          <a:p>
            <a:r>
              <a:rPr lang="en-US" b="1" dirty="0" smtClean="0">
                <a:solidFill>
                  <a:schemeClr val="bg1"/>
                </a:solidFill>
              </a:rPr>
              <a:t>Introduction</a:t>
            </a:r>
            <a:endParaRPr lang="en-US" b="1" dirty="0">
              <a:solidFill>
                <a:schemeClr val="bg1"/>
              </a:solidFill>
            </a:endParaRPr>
          </a:p>
        </p:txBody>
      </p:sp>
      <p:sp>
        <p:nvSpPr>
          <p:cNvPr id="5" name="Rectangle 4"/>
          <p:cNvSpPr/>
          <p:nvPr/>
        </p:nvSpPr>
        <p:spPr>
          <a:xfrm>
            <a:off x="232230" y="990600"/>
            <a:ext cx="11771084" cy="5509200"/>
          </a:xfrm>
          <a:prstGeom prst="rect">
            <a:avLst/>
          </a:prstGeom>
        </p:spPr>
        <p:txBody>
          <a:bodyPr wrap="square">
            <a:spAutoFit/>
          </a:bodyPr>
          <a:lstStyle/>
          <a:p>
            <a:r>
              <a:rPr lang="en-US" sz="3200" dirty="0">
                <a:latin typeface="Arial" pitchFamily="34" charset="0"/>
                <a:cs typeface="Arial" pitchFamily="34" charset="0"/>
              </a:rPr>
              <a:t>The purpose of this first chapter is to introduce some basic concepts and terminology. </a:t>
            </a:r>
          </a:p>
          <a:p>
            <a:endParaRPr lang="en-US" sz="3200" dirty="0">
              <a:latin typeface="Arial" pitchFamily="34" charset="0"/>
              <a:cs typeface="Arial" pitchFamily="34" charset="0"/>
            </a:endParaRPr>
          </a:p>
          <a:p>
            <a:r>
              <a:rPr lang="en-US" sz="3200" dirty="0">
                <a:latin typeface="Arial" pitchFamily="34" charset="0"/>
                <a:cs typeface="Arial" pitchFamily="34" charset="0"/>
              </a:rPr>
              <a:t>In particular, we shall learn about signals and about one of the most important signal-processing functions electronic circuits are designed to perform, namely, </a:t>
            </a:r>
            <a:r>
              <a:rPr lang="en-US" sz="3200" b="1" i="1" dirty="0">
                <a:solidFill>
                  <a:srgbClr val="FF0000"/>
                </a:solidFill>
                <a:latin typeface="Arial" pitchFamily="34" charset="0"/>
                <a:cs typeface="Arial" pitchFamily="34" charset="0"/>
              </a:rPr>
              <a:t>signal amplification</a:t>
            </a:r>
            <a:r>
              <a:rPr lang="en-US" sz="3200" dirty="0">
                <a:latin typeface="Arial" pitchFamily="34" charset="0"/>
                <a:cs typeface="Arial" pitchFamily="34" charset="0"/>
              </a:rPr>
              <a:t>. </a:t>
            </a:r>
          </a:p>
          <a:p>
            <a:endParaRPr lang="en-US" sz="3200" dirty="0">
              <a:latin typeface="Arial" pitchFamily="34" charset="0"/>
              <a:cs typeface="Arial" pitchFamily="34" charset="0"/>
            </a:endParaRPr>
          </a:p>
          <a:p>
            <a:r>
              <a:rPr lang="en-US" sz="3200" dirty="0">
                <a:latin typeface="Arial" pitchFamily="34" charset="0"/>
                <a:cs typeface="Arial" pitchFamily="34" charset="0"/>
              </a:rPr>
              <a:t>We shall then look at circuit representations or models for linear amplifiers. These models will be employed in subsequent chapters in the design and analysis of actual amplifier circuits.</a:t>
            </a:r>
            <a:br>
              <a:rPr lang="en-US" sz="3200" dirty="0">
                <a:latin typeface="Arial" pitchFamily="34" charset="0"/>
                <a:cs typeface="Arial" pitchFamily="34" charset="0"/>
              </a:rPr>
            </a:br>
            <a:endParaRPr lang="en-US" sz="3200" dirty="0">
              <a:latin typeface="Arial" pitchFamily="34" charset="0"/>
              <a:cs typeface="Arial" pitchFamily="34" charset="0"/>
            </a:endParaRPr>
          </a:p>
        </p:txBody>
      </p:sp>
    </p:spTree>
    <p:extLst>
      <p:ext uri="{BB962C8B-B14F-4D97-AF65-F5344CB8AC3E}">
        <p14:creationId xmlns:p14="http://schemas.microsoft.com/office/powerpoint/2010/main" val="307707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wipe(left)">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wipe(left)">
                                      <p:cBhvr>
                                        <p:cTn id="1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14"/>
          <p:cNvPicPr>
            <a:picLocks noChangeAspect="1" noChangeArrowheads="1"/>
          </p:cNvPicPr>
          <p:nvPr/>
        </p:nvPicPr>
        <p:blipFill>
          <a:blip r:embed="rId3" cstate="print"/>
          <a:srcRect t="48903" b="6708"/>
          <a:stretch>
            <a:fillRect/>
          </a:stretch>
        </p:blipFill>
        <p:spPr bwMode="auto">
          <a:xfrm>
            <a:off x="2105025" y="3794125"/>
            <a:ext cx="7048500" cy="1855788"/>
          </a:xfrm>
          <a:prstGeom prst="rect">
            <a:avLst/>
          </a:prstGeom>
          <a:noFill/>
          <a:ln w="9525">
            <a:noFill/>
            <a:miter lim="800000"/>
            <a:headEnd/>
            <a:tailEnd/>
          </a:ln>
        </p:spPr>
      </p:pic>
      <p:sp>
        <p:nvSpPr>
          <p:cNvPr id="6146" name="Rectangle 2"/>
          <p:cNvSpPr>
            <a:spLocks noGrp="1" noChangeArrowheads="1"/>
          </p:cNvSpPr>
          <p:nvPr>
            <p:ph type="title"/>
          </p:nvPr>
        </p:nvSpPr>
        <p:spPr>
          <a:xfrm>
            <a:off x="2133600" y="171450"/>
            <a:ext cx="7848600" cy="742950"/>
          </a:xfrm>
        </p:spPr>
        <p:txBody>
          <a:bodyPr rtlCol="0">
            <a:normAutofit/>
          </a:bodyPr>
          <a:lstStyle/>
          <a:p>
            <a:pPr>
              <a:defRPr/>
            </a:pPr>
            <a:r>
              <a:rPr lang="en-US" b="1" dirty="0">
                <a:solidFill>
                  <a:schemeClr val="tx1"/>
                </a:solidFill>
                <a:cs typeface="Arial" pitchFamily="34" charset="0"/>
              </a:rPr>
              <a:t>Frequency Up-conversion</a:t>
            </a:r>
          </a:p>
        </p:txBody>
      </p:sp>
      <p:sp>
        <p:nvSpPr>
          <p:cNvPr id="6147" name="Rectangle 3"/>
          <p:cNvSpPr>
            <a:spLocks noGrp="1" noChangeArrowheads="1"/>
          </p:cNvSpPr>
          <p:nvPr>
            <p:ph type="body" sz="half" idx="1"/>
          </p:nvPr>
        </p:nvSpPr>
        <p:spPr>
          <a:xfrm>
            <a:off x="2928938" y="5845176"/>
            <a:ext cx="5746750" cy="760413"/>
          </a:xfrm>
          <a:solidFill>
            <a:schemeClr val="accent1"/>
          </a:solidFill>
        </p:spPr>
        <p:txBody>
          <a:bodyPr>
            <a:normAutofit/>
          </a:bodyPr>
          <a:lstStyle/>
          <a:p>
            <a:pPr marL="0" indent="0">
              <a:buNone/>
              <a:defRPr/>
            </a:pPr>
            <a:r>
              <a:rPr lang="en-US" sz="2000" dirty="0"/>
              <a:t>When multiplying two sinusoids in time domain, their spectra are convolved in frequency domain </a:t>
            </a:r>
          </a:p>
          <a:p>
            <a:pPr>
              <a:defRPr/>
            </a:pPr>
            <a:endParaRPr lang="en-US" sz="2000" dirty="0"/>
          </a:p>
        </p:txBody>
      </p:sp>
      <p:graphicFrame>
        <p:nvGraphicFramePr>
          <p:cNvPr id="7" name="Object 2"/>
          <p:cNvGraphicFramePr>
            <a:graphicFrameLocks noChangeAspect="1"/>
          </p:cNvGraphicFramePr>
          <p:nvPr/>
        </p:nvGraphicFramePr>
        <p:xfrm>
          <a:off x="1743075" y="2579688"/>
          <a:ext cx="2622550" cy="804862"/>
        </p:xfrm>
        <a:graphic>
          <a:graphicData uri="http://schemas.openxmlformats.org/presentationml/2006/ole">
            <mc:AlternateContent xmlns:mc="http://schemas.openxmlformats.org/markup-compatibility/2006">
              <mc:Choice xmlns:v="urn:schemas-microsoft-com:vml" Requires="v">
                <p:oleObj spid="_x0000_s2230" name="Equation" r:id="rId4" imgW="1498320" imgH="406080" progId="Equation.3">
                  <p:embed/>
                </p:oleObj>
              </mc:Choice>
              <mc:Fallback>
                <p:oleObj name="Equation" r:id="rId4" imgW="149832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3075" y="2579688"/>
                        <a:ext cx="2622550"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 name="Picture 14"/>
          <p:cNvPicPr>
            <a:picLocks noChangeAspect="1" noChangeArrowheads="1"/>
          </p:cNvPicPr>
          <p:nvPr/>
        </p:nvPicPr>
        <p:blipFill>
          <a:blip r:embed="rId3" cstate="print"/>
          <a:srcRect l="24454" r="2162" b="59962"/>
          <a:stretch>
            <a:fillRect/>
          </a:stretch>
        </p:blipFill>
        <p:spPr bwMode="auto">
          <a:xfrm>
            <a:off x="3762376" y="877888"/>
            <a:ext cx="5172075" cy="1674812"/>
          </a:xfrm>
          <a:prstGeom prst="rect">
            <a:avLst/>
          </a:prstGeom>
          <a:noFill/>
          <a:ln w="9525">
            <a:noFill/>
            <a:miter lim="800000"/>
            <a:headEnd/>
            <a:tailEnd/>
          </a:ln>
        </p:spPr>
      </p:pic>
      <p:pic>
        <p:nvPicPr>
          <p:cNvPr id="1032" name="Picture 14"/>
          <p:cNvPicPr>
            <a:picLocks noChangeAspect="1" noChangeArrowheads="1"/>
          </p:cNvPicPr>
          <p:nvPr/>
        </p:nvPicPr>
        <p:blipFill>
          <a:blip r:embed="rId3" cstate="print"/>
          <a:srcRect r="75772" b="59691"/>
          <a:stretch>
            <a:fillRect/>
          </a:stretch>
        </p:blipFill>
        <p:spPr bwMode="auto">
          <a:xfrm>
            <a:off x="2012950" y="908050"/>
            <a:ext cx="1708150" cy="1684338"/>
          </a:xfrm>
          <a:prstGeom prst="rect">
            <a:avLst/>
          </a:prstGeom>
          <a:noFill/>
          <a:ln w="9525">
            <a:noFill/>
            <a:miter lim="800000"/>
            <a:headEnd/>
            <a:tailEnd/>
          </a:ln>
        </p:spPr>
      </p:pic>
      <p:sp>
        <p:nvSpPr>
          <p:cNvPr id="12" name="Rectangle 11"/>
          <p:cNvSpPr>
            <a:spLocks noChangeArrowheads="1"/>
          </p:cNvSpPr>
          <p:nvPr/>
        </p:nvSpPr>
        <p:spPr bwMode="auto">
          <a:xfrm>
            <a:off x="4710113" y="2709864"/>
            <a:ext cx="4572000" cy="708025"/>
          </a:xfrm>
          <a:prstGeom prst="rect">
            <a:avLst/>
          </a:prstGeom>
          <a:solidFill>
            <a:schemeClr val="accent1"/>
          </a:solidFill>
          <a:ln w="9525">
            <a:noFill/>
            <a:miter lim="800000"/>
            <a:headEnd/>
            <a:tailEnd/>
          </a:ln>
        </p:spPr>
        <p:txBody>
          <a:bodyPr>
            <a:spAutoFit/>
          </a:bodyPr>
          <a:lstStyle/>
          <a:p>
            <a:r>
              <a:rPr lang="en-US" sz="2000"/>
              <a:t>Voice is “up-converted” by multiplying with sinusoid of high frequency</a:t>
            </a:r>
          </a:p>
        </p:txBody>
      </p:sp>
      <p:graphicFrame>
        <p:nvGraphicFramePr>
          <p:cNvPr id="48131" name="Object 3"/>
          <p:cNvGraphicFramePr>
            <a:graphicFrameLocks noChangeAspect="1"/>
          </p:cNvGraphicFramePr>
          <p:nvPr/>
        </p:nvGraphicFramePr>
        <p:xfrm>
          <a:off x="8534400" y="1268413"/>
          <a:ext cx="2133600" cy="901700"/>
        </p:xfrm>
        <a:graphic>
          <a:graphicData uri="http://schemas.openxmlformats.org/presentationml/2006/ole">
            <mc:AlternateContent xmlns:mc="http://schemas.openxmlformats.org/markup-compatibility/2006">
              <mc:Choice xmlns:v="urn:schemas-microsoft-com:vml" Requires="v">
                <p:oleObj spid="_x0000_s2231" name="Equation" r:id="rId6" imgW="1155600" imgH="431640" progId="Equation.3">
                  <p:embed/>
                </p:oleObj>
              </mc:Choice>
              <mc:Fallback>
                <p:oleObj name="Equation" r:id="rId6" imgW="115560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34400" y="1268413"/>
                        <a:ext cx="2133600"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566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131"/>
                                        </p:tgtEl>
                                        <p:attrNameLst>
                                          <p:attrName>style.visibility</p:attrName>
                                        </p:attrNameLst>
                                      </p:cBhvr>
                                      <p:to>
                                        <p:strVal val="visible"/>
                                      </p:to>
                                    </p:set>
                                    <p:animEffect transition="in" filter="wipe(left)">
                                      <p:cBhvr>
                                        <p:cTn id="22" dur="1000"/>
                                        <p:tgtEl>
                                          <p:spTgt spid="481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58"/>
                                        </p:tgtEl>
                                        <p:attrNameLst>
                                          <p:attrName>style.visibility</p:attrName>
                                        </p:attrNameLst>
                                      </p:cBhvr>
                                      <p:to>
                                        <p:strVal val="visible"/>
                                      </p:to>
                                    </p:set>
                                    <p:animEffect transition="in" filter="wipe(left)">
                                      <p:cBhvr>
                                        <p:cTn id="27" dur="1000"/>
                                        <p:tgtEl>
                                          <p:spTgt spid="6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47">
                                            <p:bg/>
                                          </p:spTgt>
                                        </p:tgtEl>
                                        <p:attrNameLst>
                                          <p:attrName>style.visibility</p:attrName>
                                        </p:attrNameLst>
                                      </p:cBhvr>
                                      <p:to>
                                        <p:strVal val="visible"/>
                                      </p:to>
                                    </p:set>
                                    <p:animEffect transition="in" filter="wipe(left)">
                                      <p:cBhvr>
                                        <p:cTn id="32" dur="1000"/>
                                        <p:tgtEl>
                                          <p:spTgt spid="6147">
                                            <p:bg/>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147">
                                            <p:txEl>
                                              <p:pRg st="0" end="0"/>
                                            </p:txEl>
                                          </p:spTgt>
                                        </p:tgtEl>
                                        <p:attrNameLst>
                                          <p:attrName>style.visibility</p:attrName>
                                        </p:attrNameLst>
                                      </p:cBhvr>
                                      <p:to>
                                        <p:strVal val="visible"/>
                                      </p:to>
                                    </p:set>
                                    <p:animEffect transition="in" filter="wipe(left)">
                                      <p:cBhvr>
                                        <p:cTn id="35" dur="1000"/>
                                        <p:tgtEl>
                                          <p:spTgt spid="61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rtlCol="0">
            <a:normAutofit fontScale="97500"/>
          </a:bodyPr>
          <a:lstStyle/>
          <a:p>
            <a:pPr>
              <a:defRPr/>
            </a:pPr>
            <a:r>
              <a:rPr lang="en-US" b="1">
                <a:solidFill>
                  <a:schemeClr val="tx1"/>
                </a:solidFill>
                <a:cs typeface="Arial" pitchFamily="34" charset="0"/>
              </a:rPr>
              <a:t>Transmitter</a:t>
            </a:r>
          </a:p>
        </p:txBody>
      </p:sp>
      <p:sp>
        <p:nvSpPr>
          <p:cNvPr id="7171" name="Rectangle 3"/>
          <p:cNvSpPr>
            <a:spLocks noGrp="1" noChangeArrowheads="1"/>
          </p:cNvSpPr>
          <p:nvPr>
            <p:ph type="body" sz="half" idx="1"/>
          </p:nvPr>
        </p:nvSpPr>
        <p:spPr>
          <a:xfrm>
            <a:off x="2209800" y="4800600"/>
            <a:ext cx="7696200" cy="1524000"/>
          </a:xfrm>
        </p:spPr>
        <p:txBody>
          <a:bodyPr>
            <a:normAutofit/>
          </a:bodyPr>
          <a:lstStyle/>
          <a:p>
            <a:pPr>
              <a:defRPr/>
            </a:pPr>
            <a:r>
              <a:rPr lang="en-US" dirty="0"/>
              <a:t>Two frequencies are multiplied and radiated by an </a:t>
            </a:r>
            <a:r>
              <a:rPr lang="en-US" dirty="0" smtClean="0"/>
              <a:t>antenna.</a:t>
            </a:r>
            <a:endParaRPr lang="en-US" dirty="0"/>
          </a:p>
          <a:p>
            <a:pPr>
              <a:defRPr/>
            </a:pPr>
            <a:r>
              <a:rPr lang="en-US" dirty="0"/>
              <a:t> A power amplifier is added </a:t>
            </a:r>
            <a:r>
              <a:rPr lang="en-US" dirty="0" smtClean="0"/>
              <a:t>to </a:t>
            </a:r>
            <a:r>
              <a:rPr lang="en-US" dirty="0"/>
              <a:t>boost the </a:t>
            </a:r>
            <a:r>
              <a:rPr lang="en-US" dirty="0" smtClean="0"/>
              <a:t>signal</a:t>
            </a:r>
            <a:endParaRPr lang="en-US" dirty="0"/>
          </a:p>
        </p:txBody>
      </p:sp>
      <p:pic>
        <p:nvPicPr>
          <p:cNvPr id="15364" name="Picture 13"/>
          <p:cNvPicPr>
            <a:picLocks noChangeAspect="1" noChangeArrowheads="1"/>
          </p:cNvPicPr>
          <p:nvPr/>
        </p:nvPicPr>
        <p:blipFill>
          <a:blip r:embed="rId2" cstate="print"/>
          <a:srcRect/>
          <a:stretch>
            <a:fillRect/>
          </a:stretch>
        </p:blipFill>
        <p:spPr bwMode="auto">
          <a:xfrm>
            <a:off x="2286000" y="1295401"/>
            <a:ext cx="7696200" cy="3019425"/>
          </a:xfrm>
          <a:prstGeom prst="rect">
            <a:avLst/>
          </a:prstGeom>
          <a:noFill/>
          <a:ln w="9525">
            <a:noFill/>
            <a:miter lim="800000"/>
            <a:headEnd/>
            <a:tailEnd/>
          </a:ln>
        </p:spPr>
      </p:pic>
    </p:spTree>
    <p:extLst>
      <p:ext uri="{BB962C8B-B14F-4D97-AF65-F5344CB8AC3E}">
        <p14:creationId xmlns:p14="http://schemas.microsoft.com/office/powerpoint/2010/main" val="409530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animEffect transition="in" filter="wipe(left)">
                                      <p:cBhvr>
                                        <p:cTn id="7" dur="1000"/>
                                        <p:tgtEl>
                                          <p:spTgt spid="7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71">
                                            <p:txEl>
                                              <p:pRg st="1" end="1"/>
                                            </p:txEl>
                                          </p:spTgt>
                                        </p:tgtEl>
                                        <p:attrNameLst>
                                          <p:attrName>style.visibility</p:attrName>
                                        </p:attrNameLst>
                                      </p:cBhvr>
                                      <p:to>
                                        <p:strVal val="visible"/>
                                      </p:to>
                                    </p:set>
                                    <p:animEffect transition="in" filter="wipe(left)">
                                      <p:cBhvr>
                                        <p:cTn id="12" dur="1000"/>
                                        <p:tgtEl>
                                          <p:spTgt spid="7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Amplitude Modulation</a:t>
            </a:r>
            <a:endParaRPr lang="en-US" dirty="0"/>
          </a:p>
        </p:txBody>
      </p:sp>
      <p:pic>
        <p:nvPicPr>
          <p:cNvPr id="58370" name="Picture 2"/>
          <p:cNvPicPr>
            <a:picLocks noGrp="1" noChangeAspect="1" noChangeArrowheads="1"/>
          </p:cNvPicPr>
          <p:nvPr>
            <p:ph idx="1"/>
          </p:nvPr>
        </p:nvPicPr>
        <p:blipFill>
          <a:blip r:embed="rId2" cstate="print"/>
          <a:srcRect/>
          <a:stretch>
            <a:fillRect/>
          </a:stretch>
        </p:blipFill>
        <p:spPr bwMode="auto">
          <a:xfrm>
            <a:off x="2605088" y="1662906"/>
            <a:ext cx="6981825" cy="4400550"/>
          </a:xfrm>
          <a:prstGeom prst="rect">
            <a:avLst/>
          </a:prstGeom>
          <a:noFill/>
          <a:ln w="9525">
            <a:noFill/>
            <a:miter lim="800000"/>
            <a:headEnd/>
            <a:tailEnd/>
          </a:ln>
        </p:spPr>
      </p:pic>
    </p:spTree>
    <p:extLst>
      <p:ext uri="{BB962C8B-B14F-4D97-AF65-F5344CB8AC3E}">
        <p14:creationId xmlns:p14="http://schemas.microsoft.com/office/powerpoint/2010/main" val="29194335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589" y="424786"/>
            <a:ext cx="4798565" cy="1143000"/>
          </a:xfrm>
        </p:spPr>
        <p:txBody>
          <a:bodyPr>
            <a:normAutofit fontScale="90000"/>
          </a:bodyPr>
          <a:lstStyle/>
          <a:p>
            <a:r>
              <a:rPr lang="en-US" b="1" dirty="0" smtClean="0">
                <a:latin typeface="Arial Black" panose="020B0A04020102020204" pitchFamily="34" charset="0"/>
              </a:rPr>
              <a:t>Envelop Detector </a:t>
            </a:r>
            <a:endParaRPr lang="en-US" b="1" dirty="0">
              <a:latin typeface="Arial Black" panose="020B0A04020102020204" pitchFamily="34" charset="0"/>
            </a:endParaRPr>
          </a:p>
        </p:txBody>
      </p:sp>
      <p:pic>
        <p:nvPicPr>
          <p:cNvPr id="59394" name="Picture 2"/>
          <p:cNvPicPr>
            <a:picLocks noGrp="1" noChangeAspect="1" noChangeArrowheads="1"/>
          </p:cNvPicPr>
          <p:nvPr>
            <p:ph idx="1"/>
          </p:nvPr>
        </p:nvPicPr>
        <p:blipFill>
          <a:blip r:embed="rId2" cstate="print"/>
          <a:srcRect/>
          <a:stretch>
            <a:fillRect/>
          </a:stretch>
        </p:blipFill>
        <p:spPr bwMode="auto">
          <a:xfrm>
            <a:off x="943059" y="3876541"/>
            <a:ext cx="8412449" cy="2586828"/>
          </a:xfrm>
          <a:prstGeom prst="rect">
            <a:avLst/>
          </a:prstGeom>
          <a:noFill/>
          <a:ln w="9525">
            <a:noFill/>
            <a:miter lim="800000"/>
            <a:headEnd/>
            <a:tailEnd/>
          </a:ln>
        </p:spPr>
      </p:pic>
      <p:pic>
        <p:nvPicPr>
          <p:cNvPr id="59395" name="Picture 3"/>
          <p:cNvPicPr>
            <a:picLocks noChangeAspect="1" noChangeArrowheads="1"/>
          </p:cNvPicPr>
          <p:nvPr/>
        </p:nvPicPr>
        <p:blipFill>
          <a:blip r:embed="rId3" cstate="print"/>
          <a:srcRect/>
          <a:stretch>
            <a:fillRect/>
          </a:stretch>
        </p:blipFill>
        <p:spPr bwMode="auto">
          <a:xfrm>
            <a:off x="7276563" y="282903"/>
            <a:ext cx="4660067" cy="3724194"/>
          </a:xfrm>
          <a:prstGeom prst="rect">
            <a:avLst/>
          </a:prstGeom>
          <a:noFill/>
          <a:ln w="9525">
            <a:noFill/>
            <a:miter lim="800000"/>
            <a:headEnd/>
            <a:tailEnd/>
          </a:ln>
        </p:spPr>
      </p:pic>
      <p:sp>
        <p:nvSpPr>
          <p:cNvPr id="3" name="Right Arrow 2"/>
          <p:cNvSpPr/>
          <p:nvPr/>
        </p:nvSpPr>
        <p:spPr>
          <a:xfrm>
            <a:off x="6413679" y="566670"/>
            <a:ext cx="1236372" cy="85923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Diode</a:t>
            </a:r>
            <a:endParaRPr lang="en-US" b="1" dirty="0"/>
          </a:p>
        </p:txBody>
      </p:sp>
    </p:spTree>
    <p:extLst>
      <p:ext uri="{BB962C8B-B14F-4D97-AF65-F5344CB8AC3E}">
        <p14:creationId xmlns:p14="http://schemas.microsoft.com/office/powerpoint/2010/main" val="3164374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1067" y="0"/>
            <a:ext cx="10515600" cy="1325563"/>
          </a:xfrm>
        </p:spPr>
        <p:txBody>
          <a:bodyPr/>
          <a:lstStyle/>
          <a:p>
            <a:pPr algn="ctr"/>
            <a:r>
              <a:rPr lang="en-US" b="1" dirty="0" smtClean="0">
                <a:latin typeface="Aharoni" panose="02010803020104030203" pitchFamily="2" charset="-79"/>
                <a:cs typeface="Aharoni" panose="02010803020104030203" pitchFamily="2" charset="-79"/>
              </a:rPr>
              <a:t>RECEIVER BLOCK DIAGRAM</a:t>
            </a:r>
            <a:endParaRPr lang="en-US" b="1" dirty="0">
              <a:latin typeface="Aharoni" panose="02010803020104030203" pitchFamily="2" charset="-79"/>
              <a:cs typeface="Aharoni" panose="02010803020104030203" pitchFamily="2" charset="-79"/>
            </a:endParaRPr>
          </a:p>
        </p:txBody>
      </p:sp>
      <p:pic>
        <p:nvPicPr>
          <p:cNvPr id="57346" name="Picture 2" descr="http://upload.wikimedia.org/wikipedia/commons/thumb/8/88/Superhet2.svg/497px-Superhet2.svg.png"/>
          <p:cNvPicPr>
            <a:picLocks noChangeAspect="1" noChangeArrowheads="1"/>
          </p:cNvPicPr>
          <p:nvPr/>
        </p:nvPicPr>
        <p:blipFill>
          <a:blip r:embed="rId2" cstate="print"/>
          <a:srcRect/>
          <a:stretch>
            <a:fillRect/>
          </a:stretch>
        </p:blipFill>
        <p:spPr bwMode="auto">
          <a:xfrm>
            <a:off x="425767" y="2047165"/>
            <a:ext cx="10692176" cy="3850907"/>
          </a:xfrm>
          <a:prstGeom prst="rect">
            <a:avLst/>
          </a:prstGeom>
          <a:noFill/>
        </p:spPr>
      </p:pic>
    </p:spTree>
    <p:extLst>
      <p:ext uri="{BB962C8B-B14F-4D97-AF65-F5344CB8AC3E}">
        <p14:creationId xmlns:p14="http://schemas.microsoft.com/office/powerpoint/2010/main" val="28280982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1200" y="69919"/>
            <a:ext cx="8229600" cy="776243"/>
          </a:xfrm>
        </p:spPr>
        <p:txBody>
          <a:bodyPr/>
          <a:lstStyle/>
          <a:p>
            <a:r>
              <a:rPr lang="en-US" b="1" u="sng" dirty="0" smtClean="0"/>
              <a:t>Types of Sources</a:t>
            </a:r>
            <a:endParaRPr lang="en-US" b="1" u="sng" dirty="0"/>
          </a:p>
        </p:txBody>
      </p:sp>
      <p:sp>
        <p:nvSpPr>
          <p:cNvPr id="7" name="Content Placeholder 6"/>
          <p:cNvSpPr>
            <a:spLocks noGrp="1"/>
          </p:cNvSpPr>
          <p:nvPr>
            <p:ph sz="half" idx="1"/>
          </p:nvPr>
        </p:nvSpPr>
        <p:spPr>
          <a:xfrm>
            <a:off x="1524001" y="1108882"/>
            <a:ext cx="4756245" cy="5059907"/>
          </a:xfrm>
        </p:spPr>
        <p:txBody>
          <a:bodyPr/>
          <a:lstStyle/>
          <a:p>
            <a:r>
              <a:rPr lang="en-US" sz="2000" b="1" i="1" u="sng" dirty="0"/>
              <a:t>Independent Source</a:t>
            </a:r>
          </a:p>
          <a:p>
            <a:pPr>
              <a:buNone/>
            </a:pPr>
            <a:r>
              <a:rPr lang="en-US" sz="2000" dirty="0"/>
              <a:t>     whose voltage or current does not Depend on other voltages or currents in the circuit</a:t>
            </a:r>
          </a:p>
          <a:p>
            <a:pPr>
              <a:buNone/>
            </a:pPr>
            <a:endParaRPr lang="en-US" sz="2000" dirty="0"/>
          </a:p>
          <a:p>
            <a:pPr>
              <a:buNone/>
            </a:pPr>
            <a:endParaRPr lang="en-US" sz="2000" dirty="0"/>
          </a:p>
          <a:p>
            <a:pPr>
              <a:buNone/>
            </a:pPr>
            <a:endParaRPr lang="en-US" sz="2000" dirty="0"/>
          </a:p>
          <a:p>
            <a:pPr>
              <a:buNone/>
            </a:pPr>
            <a:endParaRPr lang="en-US" sz="2000" dirty="0"/>
          </a:p>
          <a:p>
            <a:pPr>
              <a:buNone/>
            </a:pPr>
            <a:endParaRPr lang="en-US" sz="2000" dirty="0"/>
          </a:p>
          <a:p>
            <a:r>
              <a:rPr lang="en-US" sz="2000" b="1" i="1" u="sng" dirty="0"/>
              <a:t>Dependent (controlled) Source</a:t>
            </a:r>
          </a:p>
          <a:p>
            <a:pPr>
              <a:buNone/>
            </a:pPr>
            <a:r>
              <a:rPr lang="en-US" sz="2000" dirty="0"/>
              <a:t>     whose magnitude is a function of</a:t>
            </a:r>
          </a:p>
          <a:p>
            <a:pPr>
              <a:buNone/>
            </a:pPr>
            <a:r>
              <a:rPr lang="en-US" sz="2000" dirty="0"/>
              <a:t>     another voltage or current in the</a:t>
            </a:r>
          </a:p>
          <a:p>
            <a:pPr>
              <a:buNone/>
            </a:pPr>
            <a:r>
              <a:rPr lang="en-US" sz="2000" dirty="0"/>
              <a:t>     circuit</a:t>
            </a:r>
          </a:p>
        </p:txBody>
      </p:sp>
      <p:sp>
        <p:nvSpPr>
          <p:cNvPr id="3" name="Date Placeholder 2"/>
          <p:cNvSpPr>
            <a:spLocks noGrp="1"/>
          </p:cNvSpPr>
          <p:nvPr>
            <p:ph type="dt" sz="half" idx="10"/>
          </p:nvPr>
        </p:nvSpPr>
        <p:spPr>
          <a:xfrm>
            <a:off x="1994849" y="6407150"/>
            <a:ext cx="3471863" cy="450850"/>
          </a:xfrm>
        </p:spPr>
        <p:txBody>
          <a:bodyPr/>
          <a:lstStyle/>
          <a:p>
            <a:pPr>
              <a:defRPr/>
            </a:pPr>
            <a:r>
              <a:rPr lang="en-US" smtClean="0"/>
              <a:t>Microelectronic Circuits, Sixth Edition</a:t>
            </a:r>
            <a:endParaRPr lang="en-US"/>
          </a:p>
        </p:txBody>
      </p:sp>
      <p:sp>
        <p:nvSpPr>
          <p:cNvPr id="4" name="Footer Placeholder 3"/>
          <p:cNvSpPr>
            <a:spLocks noGrp="1"/>
          </p:cNvSpPr>
          <p:nvPr>
            <p:ph type="ftr" sz="quarter" idx="11"/>
          </p:nvPr>
        </p:nvSpPr>
        <p:spPr/>
        <p:txBody>
          <a:bodyPr/>
          <a:lstStyle/>
          <a:p>
            <a:pPr>
              <a:defRPr/>
            </a:pPr>
            <a:r>
              <a:rPr lang="en-US" smtClean="0"/>
              <a:t> Sedra/Smith                       Copyright © 2010 by Oxford University Press, Inc.</a:t>
            </a:r>
            <a:endParaRPr lang="en-US"/>
          </a:p>
        </p:txBody>
      </p:sp>
      <p:pic>
        <p:nvPicPr>
          <p:cNvPr id="62466" name="Picture 2"/>
          <p:cNvPicPr>
            <a:picLocks noGrp="1" noChangeAspect="1" noChangeArrowheads="1"/>
          </p:cNvPicPr>
          <p:nvPr>
            <p:ph sz="half" idx="2"/>
          </p:nvPr>
        </p:nvPicPr>
        <p:blipFill>
          <a:blip r:embed="rId2" cstate="print"/>
          <a:srcRect b="52509"/>
          <a:stretch>
            <a:fillRect/>
          </a:stretch>
        </p:blipFill>
        <p:spPr bwMode="auto">
          <a:xfrm>
            <a:off x="7231891" y="941065"/>
            <a:ext cx="3094914" cy="1802132"/>
          </a:xfrm>
          <a:prstGeom prst="rect">
            <a:avLst/>
          </a:prstGeom>
          <a:noFill/>
          <a:ln w="9525">
            <a:noFill/>
            <a:miter lim="800000"/>
            <a:headEnd/>
            <a:tailEnd/>
          </a:ln>
        </p:spPr>
      </p:pic>
      <p:pic>
        <p:nvPicPr>
          <p:cNvPr id="48129" name="Picture 1"/>
          <p:cNvPicPr>
            <a:picLocks noChangeAspect="1" noChangeArrowheads="1"/>
          </p:cNvPicPr>
          <p:nvPr/>
        </p:nvPicPr>
        <p:blipFill>
          <a:blip r:embed="rId3" cstate="print"/>
          <a:srcRect/>
          <a:stretch>
            <a:fillRect/>
          </a:stretch>
        </p:blipFill>
        <p:spPr bwMode="auto">
          <a:xfrm>
            <a:off x="5945876" y="3358772"/>
            <a:ext cx="4722125" cy="3499228"/>
          </a:xfrm>
          <a:prstGeom prst="rect">
            <a:avLst/>
          </a:prstGeom>
          <a:noFill/>
          <a:ln w="9525">
            <a:noFill/>
            <a:miter lim="800000"/>
            <a:headEnd/>
            <a:tailEnd/>
          </a:ln>
        </p:spPr>
      </p:pic>
    </p:spTree>
    <p:extLst>
      <p:ext uri="{BB962C8B-B14F-4D97-AF65-F5344CB8AC3E}">
        <p14:creationId xmlns:p14="http://schemas.microsoft.com/office/powerpoint/2010/main" val="14930518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5153" y="795"/>
            <a:ext cx="10515600" cy="1325563"/>
          </a:xfrm>
        </p:spPr>
        <p:txBody>
          <a:bodyPr/>
          <a:lstStyle/>
          <a:p>
            <a:pPr>
              <a:defRPr/>
            </a:pPr>
            <a:r>
              <a:rPr lang="en-US" b="1" dirty="0" smtClean="0">
                <a:solidFill>
                  <a:schemeClr val="accent2">
                    <a:lumMod val="60000"/>
                    <a:lumOff val="40000"/>
                  </a:schemeClr>
                </a:solidFill>
                <a:latin typeface="Aharoni" panose="02010803020104030203" pitchFamily="2" charset="-79"/>
                <a:cs typeface="Aharoni" panose="02010803020104030203" pitchFamily="2" charset="-79"/>
              </a:rPr>
              <a:t>Signals</a:t>
            </a:r>
            <a:endParaRPr lang="en-US" b="1" dirty="0">
              <a:solidFill>
                <a:schemeClr val="accent2">
                  <a:lumMod val="60000"/>
                  <a:lumOff val="40000"/>
                </a:schemeClr>
              </a:solidFill>
              <a:latin typeface="Aharoni" panose="02010803020104030203" pitchFamily="2" charset="-79"/>
              <a:cs typeface="Aharoni" panose="02010803020104030203" pitchFamily="2" charset="-79"/>
            </a:endParaRPr>
          </a:p>
        </p:txBody>
      </p:sp>
      <p:sp>
        <p:nvSpPr>
          <p:cNvPr id="7" name="Content Placeholder 6"/>
          <p:cNvSpPr>
            <a:spLocks noGrp="1"/>
          </p:cNvSpPr>
          <p:nvPr>
            <p:ph idx="1"/>
          </p:nvPr>
        </p:nvSpPr>
        <p:spPr>
          <a:xfrm>
            <a:off x="304801" y="1136651"/>
            <a:ext cx="9434514" cy="1852613"/>
          </a:xfrm>
        </p:spPr>
        <p:txBody>
          <a:bodyPr>
            <a:noAutofit/>
          </a:bodyPr>
          <a:lstStyle/>
          <a:p>
            <a:pPr>
              <a:spcBef>
                <a:spcPts val="1200"/>
              </a:spcBef>
            </a:pPr>
            <a:r>
              <a:rPr lang="en-US" dirty="0"/>
              <a:t>Signals contain information</a:t>
            </a:r>
          </a:p>
          <a:p>
            <a:pPr>
              <a:spcBef>
                <a:spcPts val="1200"/>
              </a:spcBef>
            </a:pPr>
            <a:r>
              <a:rPr lang="en-US" dirty="0"/>
              <a:t>Extraction of information needs signal processing</a:t>
            </a:r>
          </a:p>
          <a:p>
            <a:pPr>
              <a:spcBef>
                <a:spcPts val="1200"/>
              </a:spcBef>
            </a:pPr>
            <a:r>
              <a:rPr lang="en-US" dirty="0"/>
              <a:t>Signal processing by Electronics Systems</a:t>
            </a:r>
          </a:p>
          <a:p>
            <a:pPr>
              <a:spcBef>
                <a:spcPts val="1200"/>
              </a:spcBef>
            </a:pPr>
            <a:r>
              <a:rPr lang="en-US" dirty="0"/>
              <a:t>Converted to electrical signals through transducers</a:t>
            </a:r>
            <a:endParaRPr lang="en-US" baseline="-16000" dirty="0"/>
          </a:p>
        </p:txBody>
      </p:sp>
      <p:sp>
        <p:nvSpPr>
          <p:cNvPr id="6150" name="Text Box 6"/>
          <p:cNvSpPr txBox="1">
            <a:spLocks noChangeArrowheads="1"/>
          </p:cNvSpPr>
          <p:nvPr/>
        </p:nvSpPr>
        <p:spPr bwMode="auto">
          <a:xfrm>
            <a:off x="8593138" y="5632450"/>
            <a:ext cx="2074862" cy="369888"/>
          </a:xfrm>
          <a:prstGeom prst="rect">
            <a:avLst/>
          </a:prstGeom>
          <a:noFill/>
          <a:ln w="9525">
            <a:noFill/>
            <a:miter lim="800000"/>
            <a:headEnd/>
            <a:tailEnd/>
          </a:ln>
        </p:spPr>
        <p:txBody>
          <a:bodyPr>
            <a:spAutoFit/>
          </a:bodyPr>
          <a:lstStyle/>
          <a:p>
            <a:pPr algn="ctr">
              <a:defRPr/>
            </a:pPr>
            <a:r>
              <a:rPr lang="en-US" b="1" dirty="0">
                <a:solidFill>
                  <a:schemeClr val="accent6">
                    <a:lumMod val="50000"/>
                  </a:schemeClr>
                </a:solidFill>
              </a:rPr>
              <a:t> the Norton form</a:t>
            </a:r>
          </a:p>
        </p:txBody>
      </p:sp>
      <p:pic>
        <p:nvPicPr>
          <p:cNvPr id="6151" name="Picture 8" descr="se01F01"/>
          <p:cNvPicPr>
            <a:picLocks noChangeAspect="1" noChangeArrowheads="1"/>
          </p:cNvPicPr>
          <p:nvPr/>
        </p:nvPicPr>
        <p:blipFill>
          <a:blip r:embed="rId2" cstate="print"/>
          <a:srcRect/>
          <a:stretch>
            <a:fillRect/>
          </a:stretch>
        </p:blipFill>
        <p:spPr bwMode="auto">
          <a:xfrm>
            <a:off x="6192838" y="3878263"/>
            <a:ext cx="4278312" cy="1752600"/>
          </a:xfrm>
          <a:prstGeom prst="rect">
            <a:avLst/>
          </a:prstGeom>
          <a:noFill/>
          <a:ln w="9525">
            <a:noFill/>
            <a:miter lim="800000"/>
            <a:headEnd/>
            <a:tailEnd/>
          </a:ln>
        </p:spPr>
      </p:pic>
      <p:sp>
        <p:nvSpPr>
          <p:cNvPr id="8" name="Rectangle 7"/>
          <p:cNvSpPr/>
          <p:nvPr/>
        </p:nvSpPr>
        <p:spPr>
          <a:xfrm>
            <a:off x="520926" y="3878263"/>
            <a:ext cx="3760787" cy="1723549"/>
          </a:xfrm>
          <a:prstGeom prst="rect">
            <a:avLst/>
          </a:prstGeom>
          <a:solidFill>
            <a:srgbClr val="92D050"/>
          </a:solidFill>
        </p:spPr>
        <p:txBody>
          <a:bodyPr wrap="square">
            <a:spAutoFit/>
          </a:bodyPr>
          <a:lstStyle/>
          <a:p>
            <a:pPr>
              <a:spcBef>
                <a:spcPts val="1200"/>
              </a:spcBef>
              <a:defRPr/>
            </a:pPr>
            <a:r>
              <a:rPr lang="en-US" sz="2400" dirty="0" err="1">
                <a:solidFill>
                  <a:schemeClr val="accent6">
                    <a:lumMod val="50000"/>
                  </a:schemeClr>
                </a:solidFill>
              </a:rPr>
              <a:t>Thevenin</a:t>
            </a:r>
            <a:r>
              <a:rPr lang="en-US" sz="2400" dirty="0"/>
              <a:t> form is preferred</a:t>
            </a:r>
          </a:p>
          <a:p>
            <a:pPr>
              <a:defRPr/>
            </a:pPr>
            <a:r>
              <a:rPr lang="en-US" sz="2400" dirty="0"/>
              <a:t>      when </a:t>
            </a:r>
            <a:r>
              <a:rPr lang="en-US" sz="2400" dirty="0">
                <a:solidFill>
                  <a:schemeClr val="accent6">
                    <a:lumMod val="50000"/>
                  </a:schemeClr>
                </a:solidFill>
              </a:rPr>
              <a:t>R</a:t>
            </a:r>
            <a:r>
              <a:rPr lang="en-US" sz="2400" baseline="-16000" dirty="0">
                <a:solidFill>
                  <a:schemeClr val="accent6">
                    <a:lumMod val="50000"/>
                  </a:schemeClr>
                </a:solidFill>
              </a:rPr>
              <a:t>s</a:t>
            </a:r>
            <a:r>
              <a:rPr lang="en-US" sz="2400" baseline="-16000" dirty="0"/>
              <a:t> </a:t>
            </a:r>
            <a:r>
              <a:rPr lang="en-US" sz="2400" dirty="0"/>
              <a:t> is </a:t>
            </a:r>
            <a:r>
              <a:rPr lang="en-US" sz="2400" dirty="0">
                <a:solidFill>
                  <a:schemeClr val="accent6">
                    <a:lumMod val="50000"/>
                  </a:schemeClr>
                </a:solidFill>
              </a:rPr>
              <a:t>low</a:t>
            </a:r>
            <a:endParaRPr lang="en-US" sz="2400" baseline="-16000" dirty="0">
              <a:solidFill>
                <a:schemeClr val="accent6">
                  <a:lumMod val="50000"/>
                </a:schemeClr>
              </a:solidFill>
            </a:endParaRPr>
          </a:p>
          <a:p>
            <a:pPr>
              <a:spcBef>
                <a:spcPts val="1200"/>
              </a:spcBef>
              <a:defRPr/>
            </a:pPr>
            <a:r>
              <a:rPr lang="en-US" sz="2400" dirty="0">
                <a:solidFill>
                  <a:schemeClr val="accent6">
                    <a:lumMod val="50000"/>
                  </a:schemeClr>
                </a:solidFill>
              </a:rPr>
              <a:t>Norton</a:t>
            </a:r>
            <a:r>
              <a:rPr lang="en-US" sz="2400" dirty="0"/>
              <a:t> form is preferred</a:t>
            </a:r>
          </a:p>
          <a:p>
            <a:pPr>
              <a:defRPr/>
            </a:pPr>
            <a:r>
              <a:rPr lang="en-US" sz="2400" dirty="0"/>
              <a:t>      when </a:t>
            </a:r>
            <a:r>
              <a:rPr lang="en-US" sz="2400" dirty="0">
                <a:solidFill>
                  <a:schemeClr val="accent6">
                    <a:lumMod val="50000"/>
                  </a:schemeClr>
                </a:solidFill>
              </a:rPr>
              <a:t>R</a:t>
            </a:r>
            <a:r>
              <a:rPr lang="en-US" sz="2400" baseline="-16000" dirty="0">
                <a:solidFill>
                  <a:schemeClr val="accent6">
                    <a:lumMod val="50000"/>
                  </a:schemeClr>
                </a:solidFill>
              </a:rPr>
              <a:t>s</a:t>
            </a:r>
            <a:r>
              <a:rPr lang="en-US" sz="2400" baseline="-16000" dirty="0">
                <a:solidFill>
                  <a:schemeClr val="accent2">
                    <a:lumMod val="60000"/>
                    <a:lumOff val="40000"/>
                  </a:schemeClr>
                </a:solidFill>
              </a:rPr>
              <a:t> </a:t>
            </a:r>
            <a:r>
              <a:rPr lang="en-US" sz="2400" dirty="0"/>
              <a:t> is</a:t>
            </a:r>
            <a:r>
              <a:rPr lang="en-US" sz="2400" dirty="0">
                <a:solidFill>
                  <a:srgbClr val="00B0F0"/>
                </a:solidFill>
              </a:rPr>
              <a:t> </a:t>
            </a:r>
            <a:r>
              <a:rPr lang="en-US" sz="2400" dirty="0">
                <a:solidFill>
                  <a:schemeClr val="accent6">
                    <a:lumMod val="50000"/>
                  </a:schemeClr>
                </a:solidFill>
              </a:rPr>
              <a:t>high</a:t>
            </a:r>
            <a:r>
              <a:rPr lang="en-US" sz="2400" baseline="-16000" dirty="0"/>
              <a:t>	</a:t>
            </a:r>
            <a:endParaRPr lang="en-US" sz="2400" dirty="0"/>
          </a:p>
        </p:txBody>
      </p:sp>
      <p:sp>
        <p:nvSpPr>
          <p:cNvPr id="9" name="Rectangle 8"/>
          <p:cNvSpPr/>
          <p:nvPr/>
        </p:nvSpPr>
        <p:spPr>
          <a:xfrm>
            <a:off x="6810850" y="3462338"/>
            <a:ext cx="3237553" cy="400110"/>
          </a:xfrm>
          <a:prstGeom prst="rect">
            <a:avLst/>
          </a:prstGeom>
        </p:spPr>
        <p:txBody>
          <a:bodyPr wrap="none">
            <a:spAutoFit/>
          </a:bodyPr>
          <a:lstStyle/>
          <a:p>
            <a:pPr algn="ctr">
              <a:defRPr/>
            </a:pPr>
            <a:r>
              <a:rPr lang="en-US" sz="2000" dirty="0">
                <a:solidFill>
                  <a:schemeClr val="accent6">
                    <a:lumMod val="50000"/>
                  </a:schemeClr>
                </a:solidFill>
              </a:rPr>
              <a:t>signal source representations</a:t>
            </a:r>
          </a:p>
        </p:txBody>
      </p:sp>
      <p:sp>
        <p:nvSpPr>
          <p:cNvPr id="10" name="Rectangle 9"/>
          <p:cNvSpPr/>
          <p:nvPr/>
        </p:nvSpPr>
        <p:spPr>
          <a:xfrm>
            <a:off x="6011864" y="5673725"/>
            <a:ext cx="2471737" cy="369888"/>
          </a:xfrm>
          <a:prstGeom prst="rect">
            <a:avLst/>
          </a:prstGeom>
        </p:spPr>
        <p:txBody>
          <a:bodyPr>
            <a:spAutoFit/>
          </a:bodyPr>
          <a:lstStyle/>
          <a:p>
            <a:pPr>
              <a:defRPr/>
            </a:pPr>
            <a:r>
              <a:rPr lang="en-US" b="1" dirty="0">
                <a:solidFill>
                  <a:schemeClr val="accent6">
                    <a:lumMod val="50000"/>
                  </a:schemeClr>
                </a:solidFill>
              </a:rPr>
              <a:t>  the </a:t>
            </a:r>
            <a:r>
              <a:rPr lang="en-US" b="1" dirty="0" err="1">
                <a:solidFill>
                  <a:schemeClr val="accent6">
                    <a:lumMod val="50000"/>
                  </a:schemeClr>
                </a:solidFill>
              </a:rPr>
              <a:t>Thévenin</a:t>
            </a:r>
            <a:r>
              <a:rPr lang="en-US" b="1" dirty="0">
                <a:solidFill>
                  <a:schemeClr val="accent6">
                    <a:lumMod val="50000"/>
                  </a:schemeClr>
                </a:solidFill>
              </a:rPr>
              <a:t> form </a:t>
            </a:r>
          </a:p>
        </p:txBody>
      </p:sp>
    </p:spTree>
    <p:extLst>
      <p:ext uri="{BB962C8B-B14F-4D97-AF65-F5344CB8AC3E}">
        <p14:creationId xmlns:p14="http://schemas.microsoft.com/office/powerpoint/2010/main" val="1626262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1000"/>
                                        <p:tgtEl>
                                          <p:spTgt spid="7">
                                            <p:txEl>
                                              <p:pRg st="0" end="0"/>
                                            </p:txEl>
                                          </p:spTgt>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up)">
                                      <p:cBhvr>
                                        <p:cTn id="11" dur="1000"/>
                                        <p:tgtEl>
                                          <p:spTgt spid="7">
                                            <p:txEl>
                                              <p:pRg st="1" end="1"/>
                                            </p:txEl>
                                          </p:spTgt>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up)">
                                      <p:cBhvr>
                                        <p:cTn id="15" dur="1000"/>
                                        <p:tgtEl>
                                          <p:spTgt spid="7">
                                            <p:txEl>
                                              <p:pRg st="2" end="2"/>
                                            </p:txEl>
                                          </p:spTgt>
                                        </p:tgtEl>
                                      </p:cBhvr>
                                    </p:animEffect>
                                  </p:childTnLst>
                                </p:cTn>
                              </p:par>
                            </p:childTnLst>
                          </p:cTn>
                        </p:par>
                        <p:par>
                          <p:cTn id="16" fill="hold">
                            <p:stCondLst>
                              <p:cond delay="3000"/>
                            </p:stCondLst>
                            <p:childTnLst>
                              <p:par>
                                <p:cTn id="17" presetID="22" presetClass="entr" presetSubtype="1"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up)">
                                      <p:cBhvr>
                                        <p:cTn id="19" dur="1000"/>
                                        <p:tgtEl>
                                          <p:spTgt spid="7">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6151"/>
                                        </p:tgtEl>
                                        <p:attrNameLst>
                                          <p:attrName>style.visibility</p:attrName>
                                        </p:attrNameLst>
                                      </p:cBhvr>
                                      <p:to>
                                        <p:strVal val="visible"/>
                                      </p:to>
                                    </p:set>
                                    <p:animEffect transition="in" filter="wipe(up)">
                                      <p:cBhvr>
                                        <p:cTn id="28" dur="500"/>
                                        <p:tgtEl>
                                          <p:spTgt spid="615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up)">
                                      <p:cBhvr>
                                        <p:cTn id="33" dur="500"/>
                                        <p:tgtEl>
                                          <p:spTgt spid="10"/>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6150"/>
                                        </p:tgtEl>
                                        <p:attrNameLst>
                                          <p:attrName>style.visibility</p:attrName>
                                        </p:attrNameLst>
                                      </p:cBhvr>
                                      <p:to>
                                        <p:strVal val="visible"/>
                                      </p:to>
                                    </p:set>
                                    <p:animEffect transition="in" filter="wipe(up)">
                                      <p:cBhvr>
                                        <p:cTn id="37" dur="500"/>
                                        <p:tgtEl>
                                          <p:spTgt spid="61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8" grpId="0" animBg="1"/>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539039"/>
            <a:ext cx="9144000" cy="2387600"/>
          </a:xfrm>
        </p:spPr>
        <p:txBody>
          <a:bodyPr>
            <a:normAutofit/>
          </a:bodyPr>
          <a:lstStyle/>
          <a:p>
            <a:r>
              <a:rPr lang="en-US" sz="6600" b="1" dirty="0" smtClean="0">
                <a:latin typeface="Arial Black" panose="020B0A04020102020204" pitchFamily="34" charset="0"/>
              </a:rPr>
              <a:t>Lecture 01</a:t>
            </a:r>
            <a:br>
              <a:rPr lang="en-US" sz="6600" b="1" dirty="0" smtClean="0">
                <a:latin typeface="Arial Black" panose="020B0A04020102020204" pitchFamily="34" charset="0"/>
              </a:rPr>
            </a:br>
            <a:endParaRPr lang="en-US" sz="6600" b="1" dirty="0">
              <a:latin typeface="Arial Black" panose="020B0A04020102020204" pitchFamily="34" charset="0"/>
            </a:endParaRPr>
          </a:p>
        </p:txBody>
      </p:sp>
    </p:spTree>
    <p:extLst>
      <p:ext uri="{BB962C8B-B14F-4D97-AF65-F5344CB8AC3E}">
        <p14:creationId xmlns:p14="http://schemas.microsoft.com/office/powerpoint/2010/main" val="33894482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itle 5"/>
          <p:cNvSpPr>
            <a:spLocks noGrp="1"/>
          </p:cNvSpPr>
          <p:nvPr>
            <p:ph type="title"/>
          </p:nvPr>
        </p:nvSpPr>
        <p:spPr>
          <a:xfrm>
            <a:off x="0" y="15873"/>
            <a:ext cx="10515600" cy="1325563"/>
          </a:xfrm>
        </p:spPr>
        <p:txBody>
          <a:bodyPr/>
          <a:lstStyle/>
          <a:p>
            <a:r>
              <a:rPr lang="en-US" b="1" dirty="0" smtClean="0">
                <a:latin typeface="Aharoni" panose="02010803020104030203" pitchFamily="2" charset="-79"/>
                <a:cs typeface="Aharoni" panose="02010803020104030203" pitchFamily="2" charset="-79"/>
              </a:rPr>
              <a:t>Signals</a:t>
            </a:r>
          </a:p>
        </p:txBody>
      </p:sp>
      <p:sp>
        <p:nvSpPr>
          <p:cNvPr id="7171" name="Content Placeholder 6"/>
          <p:cNvSpPr>
            <a:spLocks noGrp="1"/>
          </p:cNvSpPr>
          <p:nvPr>
            <p:ph idx="1"/>
          </p:nvPr>
        </p:nvSpPr>
        <p:spPr>
          <a:xfrm>
            <a:off x="1981200" y="1295401"/>
            <a:ext cx="8229600" cy="4830763"/>
          </a:xfrm>
        </p:spPr>
        <p:txBody>
          <a:bodyPr/>
          <a:lstStyle/>
          <a:p>
            <a:r>
              <a:rPr lang="en-US" sz="2000"/>
              <a:t>It is </a:t>
            </a:r>
            <a:r>
              <a:rPr lang="en-US" sz="1800"/>
              <a:t>desirable</a:t>
            </a:r>
            <a:r>
              <a:rPr lang="en-US" sz="2000"/>
              <a:t> that full signal strength from the source is delivered to the load</a:t>
            </a:r>
          </a:p>
          <a:p>
            <a:r>
              <a:rPr lang="en-US" sz="2000"/>
              <a:t>The ability is limited by the source resistance</a:t>
            </a:r>
          </a:p>
          <a:p>
            <a:endParaRPr lang="en-US" sz="2000"/>
          </a:p>
          <a:p>
            <a:r>
              <a:rPr lang="en-US" sz="2000">
                <a:solidFill>
                  <a:srgbClr val="00B0F0"/>
                </a:solidFill>
              </a:rPr>
              <a:t>In case of Thevenin form </a:t>
            </a:r>
          </a:p>
          <a:p>
            <a:endParaRPr lang="en-US" sz="2000">
              <a:solidFill>
                <a:srgbClr val="00B0F0"/>
              </a:solidFill>
            </a:endParaRPr>
          </a:p>
          <a:p>
            <a:endParaRPr lang="en-US" sz="2000">
              <a:solidFill>
                <a:srgbClr val="00B0F0"/>
              </a:solidFill>
            </a:endParaRPr>
          </a:p>
          <a:p>
            <a:endParaRPr lang="en-US" sz="2000">
              <a:solidFill>
                <a:srgbClr val="00B0F0"/>
              </a:solidFill>
            </a:endParaRPr>
          </a:p>
          <a:p>
            <a:r>
              <a:rPr lang="en-US" sz="2000">
                <a:solidFill>
                  <a:srgbClr val="00B0F0"/>
                </a:solidFill>
              </a:rPr>
              <a:t>In case of Norton form </a:t>
            </a:r>
          </a:p>
          <a:p>
            <a:pPr>
              <a:buFontTx/>
              <a:buNone/>
            </a:pPr>
            <a:endParaRPr lang="en-US" sz="2000">
              <a:solidFill>
                <a:srgbClr val="00B0F0"/>
              </a:solidFill>
            </a:endParaRPr>
          </a:p>
        </p:txBody>
      </p:sp>
      <p:sp>
        <p:nvSpPr>
          <p:cNvPr id="1032" name="Text Box 5"/>
          <p:cNvSpPr txBox="1">
            <a:spLocks noChangeArrowheads="1"/>
          </p:cNvSpPr>
          <p:nvPr/>
        </p:nvSpPr>
        <p:spPr bwMode="auto">
          <a:xfrm>
            <a:off x="7620000" y="5638801"/>
            <a:ext cx="2743200" cy="246063"/>
          </a:xfrm>
          <a:prstGeom prst="rect">
            <a:avLst/>
          </a:prstGeom>
          <a:noFill/>
          <a:ln w="9525">
            <a:noFill/>
            <a:miter lim="800000"/>
            <a:headEnd/>
            <a:tailEnd/>
          </a:ln>
        </p:spPr>
        <p:txBody>
          <a:bodyPr>
            <a:spAutoFit/>
          </a:bodyPr>
          <a:lstStyle/>
          <a:p>
            <a:pPr algn="ctr"/>
            <a:r>
              <a:rPr lang="en-US" sz="1000" b="1"/>
              <a:t>Figure 1.2 </a:t>
            </a:r>
            <a:r>
              <a:rPr lang="en-US" sz="1000"/>
              <a:t>Circuits for Example 1.1.</a:t>
            </a:r>
          </a:p>
        </p:txBody>
      </p:sp>
      <p:pic>
        <p:nvPicPr>
          <p:cNvPr id="1033" name="Picture 7" descr="se01F02"/>
          <p:cNvPicPr>
            <a:picLocks noChangeAspect="1" noChangeArrowheads="1"/>
          </p:cNvPicPr>
          <p:nvPr/>
        </p:nvPicPr>
        <p:blipFill>
          <a:blip r:embed="rId3" cstate="print"/>
          <a:srcRect l="-1036" t="2205" r="51295" b="15862"/>
          <a:stretch>
            <a:fillRect/>
          </a:stretch>
        </p:blipFill>
        <p:spPr bwMode="auto">
          <a:xfrm>
            <a:off x="7467600" y="2057400"/>
            <a:ext cx="2743200" cy="1371600"/>
          </a:xfrm>
          <a:prstGeom prst="rect">
            <a:avLst/>
          </a:prstGeom>
          <a:noFill/>
          <a:ln w="9525">
            <a:noFill/>
            <a:miter lim="800000"/>
            <a:headEnd/>
            <a:tailEnd/>
          </a:ln>
        </p:spPr>
      </p:pic>
      <p:graphicFrame>
        <p:nvGraphicFramePr>
          <p:cNvPr id="7176" name="Object 4"/>
          <p:cNvGraphicFramePr>
            <a:graphicFrameLocks noChangeAspect="1"/>
          </p:cNvGraphicFramePr>
          <p:nvPr/>
        </p:nvGraphicFramePr>
        <p:xfrm>
          <a:off x="2286000" y="3124201"/>
          <a:ext cx="1987550" cy="758825"/>
        </p:xfrm>
        <a:graphic>
          <a:graphicData uri="http://schemas.openxmlformats.org/presentationml/2006/ole">
            <mc:AlternateContent xmlns:mc="http://schemas.openxmlformats.org/markup-compatibility/2006">
              <mc:Choice xmlns:v="urn:schemas-microsoft-com:vml" Requires="v">
                <p:oleObj spid="_x0000_s3426" name="Equation" r:id="rId4" imgW="1129810" imgH="431613" progId="Equation.3">
                  <p:embed/>
                </p:oleObj>
              </mc:Choice>
              <mc:Fallback>
                <p:oleObj name="Equation" r:id="rId4" imgW="1129810"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3124201"/>
                        <a:ext cx="1987550" cy="75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7" name="Object 6"/>
          <p:cNvGraphicFramePr>
            <a:graphicFrameLocks noChangeAspect="1"/>
          </p:cNvGraphicFramePr>
          <p:nvPr/>
        </p:nvGraphicFramePr>
        <p:xfrm>
          <a:off x="4724400" y="3200400"/>
          <a:ext cx="2438400" cy="744538"/>
        </p:xfrm>
        <a:graphic>
          <a:graphicData uri="http://schemas.openxmlformats.org/presentationml/2006/ole">
            <mc:AlternateContent xmlns:mc="http://schemas.openxmlformats.org/markup-compatibility/2006">
              <mc:Choice xmlns:v="urn:schemas-microsoft-com:vml" Requires="v">
                <p:oleObj spid="_x0000_s3427" name="Equation" r:id="rId6" imgW="1498600" imgH="457200" progId="Equation.3">
                  <p:embed/>
                </p:oleObj>
              </mc:Choice>
              <mc:Fallback>
                <p:oleObj name="Equation" r:id="rId6" imgW="14986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3200400"/>
                        <a:ext cx="2438400" cy="74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8" name="Object 8"/>
          <p:cNvGraphicFramePr>
            <a:graphicFrameLocks noChangeAspect="1"/>
          </p:cNvGraphicFramePr>
          <p:nvPr/>
        </p:nvGraphicFramePr>
        <p:xfrm>
          <a:off x="2667001" y="4724400"/>
          <a:ext cx="1431925" cy="685800"/>
        </p:xfrm>
        <a:graphic>
          <a:graphicData uri="http://schemas.openxmlformats.org/presentationml/2006/ole">
            <mc:AlternateContent xmlns:mc="http://schemas.openxmlformats.org/markup-compatibility/2006">
              <mc:Choice xmlns:v="urn:schemas-microsoft-com:vml" Requires="v">
                <p:oleObj spid="_x0000_s3428" name="Equation" r:id="rId8" imgW="901309" imgH="431613" progId="Equation.3">
                  <p:embed/>
                </p:oleObj>
              </mc:Choice>
              <mc:Fallback>
                <p:oleObj name="Equation" r:id="rId8" imgW="901309" imgH="43161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7001" y="4724400"/>
                        <a:ext cx="14319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9" name="Object 9"/>
          <p:cNvGraphicFramePr>
            <a:graphicFrameLocks noChangeAspect="1"/>
          </p:cNvGraphicFramePr>
          <p:nvPr/>
        </p:nvGraphicFramePr>
        <p:xfrm>
          <a:off x="4733925" y="4800601"/>
          <a:ext cx="2343150" cy="720725"/>
        </p:xfrm>
        <a:graphic>
          <a:graphicData uri="http://schemas.openxmlformats.org/presentationml/2006/ole">
            <mc:AlternateContent xmlns:mc="http://schemas.openxmlformats.org/markup-compatibility/2006">
              <mc:Choice xmlns:v="urn:schemas-microsoft-com:vml" Requires="v">
                <p:oleObj spid="_x0000_s3429" name="Equation" r:id="rId10" imgW="1485900" imgH="457200" progId="Equation.3">
                  <p:embed/>
                </p:oleObj>
              </mc:Choice>
              <mc:Fallback>
                <p:oleObj name="Equation" r:id="rId10" imgW="14859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33925" y="4800601"/>
                        <a:ext cx="23431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34" name="Picture 7" descr="se01F02"/>
          <p:cNvPicPr>
            <a:picLocks noChangeAspect="1" noChangeArrowheads="1"/>
          </p:cNvPicPr>
          <p:nvPr/>
        </p:nvPicPr>
        <p:blipFill>
          <a:blip r:embed="rId3" cstate="print"/>
          <a:srcRect l="48964" t="2205" b="12447"/>
          <a:stretch>
            <a:fillRect/>
          </a:stretch>
        </p:blipFill>
        <p:spPr bwMode="auto">
          <a:xfrm>
            <a:off x="7239001" y="3810000"/>
            <a:ext cx="3001963" cy="1524000"/>
          </a:xfrm>
          <a:prstGeom prst="rect">
            <a:avLst/>
          </a:prstGeom>
          <a:noFill/>
          <a:ln w="9525">
            <a:noFill/>
            <a:miter lim="800000"/>
            <a:headEnd/>
            <a:tailEnd/>
          </a:ln>
        </p:spPr>
      </p:pic>
    </p:spTree>
    <p:extLst>
      <p:ext uri="{BB962C8B-B14F-4D97-AF65-F5344CB8AC3E}">
        <p14:creationId xmlns:p14="http://schemas.microsoft.com/office/powerpoint/2010/main" val="260453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animEffect transition="in" filter="wipe(left)">
                                      <p:cBhvr>
                                        <p:cTn id="7" dur="1000"/>
                                        <p:tgtEl>
                                          <p:spTgt spid="717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171">
                                            <p:txEl>
                                              <p:pRg st="3" end="3"/>
                                            </p:txEl>
                                          </p:spTgt>
                                        </p:tgtEl>
                                        <p:attrNameLst>
                                          <p:attrName>style.visibility</p:attrName>
                                        </p:attrNameLst>
                                      </p:cBhvr>
                                      <p:to>
                                        <p:strVal val="visible"/>
                                      </p:to>
                                    </p:set>
                                    <p:animEffect transition="in" filter="wipe(left)">
                                      <p:cBhvr>
                                        <p:cTn id="12" dur="1000"/>
                                        <p:tgtEl>
                                          <p:spTgt spid="717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176"/>
                                        </p:tgtEl>
                                        <p:attrNameLst>
                                          <p:attrName>style.visibility</p:attrName>
                                        </p:attrNameLst>
                                      </p:cBhvr>
                                      <p:to>
                                        <p:strVal val="visible"/>
                                      </p:to>
                                    </p:set>
                                    <p:animEffect transition="in" filter="wipe(left)">
                                      <p:cBhvr>
                                        <p:cTn id="17" dur="1000"/>
                                        <p:tgtEl>
                                          <p:spTgt spid="71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177"/>
                                        </p:tgtEl>
                                        <p:attrNameLst>
                                          <p:attrName>style.visibility</p:attrName>
                                        </p:attrNameLst>
                                      </p:cBhvr>
                                      <p:to>
                                        <p:strVal val="visible"/>
                                      </p:to>
                                    </p:set>
                                    <p:animEffect transition="in" filter="wipe(left)">
                                      <p:cBhvr>
                                        <p:cTn id="22" dur="1000"/>
                                        <p:tgtEl>
                                          <p:spTgt spid="7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171">
                                            <p:txEl>
                                              <p:pRg st="7" end="7"/>
                                            </p:txEl>
                                          </p:spTgt>
                                        </p:tgtEl>
                                        <p:attrNameLst>
                                          <p:attrName>style.visibility</p:attrName>
                                        </p:attrNameLst>
                                      </p:cBhvr>
                                      <p:to>
                                        <p:strVal val="visible"/>
                                      </p:to>
                                    </p:set>
                                    <p:animEffect transition="in" filter="wipe(left)">
                                      <p:cBhvr>
                                        <p:cTn id="27" dur="1000"/>
                                        <p:tgtEl>
                                          <p:spTgt spid="717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178"/>
                                        </p:tgtEl>
                                        <p:attrNameLst>
                                          <p:attrName>style.visibility</p:attrName>
                                        </p:attrNameLst>
                                      </p:cBhvr>
                                      <p:to>
                                        <p:strVal val="visible"/>
                                      </p:to>
                                    </p:set>
                                    <p:animEffect transition="in" filter="wipe(left)">
                                      <p:cBhvr>
                                        <p:cTn id="32" dur="1000"/>
                                        <p:tgtEl>
                                          <p:spTgt spid="7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179"/>
                                        </p:tgtEl>
                                        <p:attrNameLst>
                                          <p:attrName>style.visibility</p:attrName>
                                        </p:attrNameLst>
                                      </p:cBhvr>
                                      <p:to>
                                        <p:strVal val="visible"/>
                                      </p:to>
                                    </p:set>
                                    <p:animEffect transition="in" filter="wipe(left)">
                                      <p:cBhvr>
                                        <p:cTn id="37" dur="1000"/>
                                        <p:tgtEl>
                                          <p:spTgt spid="7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0000"/>
          </a:solidFill>
        </p:spPr>
        <p:txBody>
          <a:bodyPr/>
          <a:lstStyle/>
          <a:p>
            <a:r>
              <a:rPr lang="en-US" b="1" dirty="0" smtClean="0">
                <a:solidFill>
                  <a:schemeClr val="bg1"/>
                </a:solidFill>
                <a:latin typeface="Arial Black" panose="020B0A04020102020204" pitchFamily="34" charset="0"/>
              </a:rPr>
              <a:t>Signals</a:t>
            </a:r>
            <a:endParaRPr lang="en-US" b="1" dirty="0">
              <a:solidFill>
                <a:schemeClr val="bg1"/>
              </a:solidFill>
              <a:latin typeface="Arial Black" panose="020B0A04020102020204" pitchFamily="34" charset="0"/>
            </a:endParaRPr>
          </a:p>
        </p:txBody>
      </p:sp>
      <p:sp>
        <p:nvSpPr>
          <p:cNvPr id="3" name="Content Placeholder 2"/>
          <p:cNvSpPr>
            <a:spLocks noGrp="1"/>
          </p:cNvSpPr>
          <p:nvPr>
            <p:ph idx="1"/>
          </p:nvPr>
        </p:nvSpPr>
        <p:spPr/>
        <p:txBody>
          <a:bodyPr>
            <a:normAutofit/>
          </a:bodyPr>
          <a:lstStyle/>
          <a:p>
            <a:r>
              <a:rPr lang="en-US" sz="4000" dirty="0" smtClean="0"/>
              <a:t>Signals can also be represented as sum of sinusoids </a:t>
            </a:r>
          </a:p>
          <a:p>
            <a:r>
              <a:rPr lang="en-US" sz="4000" dirty="0" smtClean="0"/>
              <a:t>Fourier series and Fourier Transforms are used as tools to convert time domain signals into frequency domain and vice- versa  </a:t>
            </a:r>
            <a:endParaRPr lang="en-US" sz="4000" dirty="0"/>
          </a:p>
        </p:txBody>
      </p:sp>
    </p:spTree>
    <p:extLst>
      <p:ext uri="{BB962C8B-B14F-4D97-AF65-F5344CB8AC3E}">
        <p14:creationId xmlns:p14="http://schemas.microsoft.com/office/powerpoint/2010/main" val="2750692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itle 7"/>
          <p:cNvSpPr>
            <a:spLocks noGrp="1"/>
          </p:cNvSpPr>
          <p:nvPr>
            <p:ph type="title"/>
          </p:nvPr>
        </p:nvSpPr>
        <p:spPr>
          <a:xfrm>
            <a:off x="1733551" y="20639"/>
            <a:ext cx="8229600" cy="871537"/>
          </a:xfrm>
          <a:solidFill>
            <a:srgbClr val="C00000"/>
          </a:solidFill>
        </p:spPr>
        <p:txBody>
          <a:bodyPr>
            <a:normAutofit fontScale="90000"/>
          </a:bodyPr>
          <a:lstStyle/>
          <a:p>
            <a:r>
              <a:rPr lang="en-US" sz="3200" b="1" dirty="0">
                <a:solidFill>
                  <a:schemeClr val="bg1"/>
                </a:solidFill>
                <a:latin typeface="Arial Black" panose="020B0A04020102020204" pitchFamily="34" charset="0"/>
              </a:rPr>
              <a:t>Signal Representation in  Time-Domain</a:t>
            </a:r>
          </a:p>
        </p:txBody>
      </p:sp>
      <p:pic>
        <p:nvPicPr>
          <p:cNvPr id="8197" name="Picture 7" descr="se01F03"/>
          <p:cNvPicPr>
            <a:picLocks noChangeAspect="1" noChangeArrowheads="1"/>
          </p:cNvPicPr>
          <p:nvPr/>
        </p:nvPicPr>
        <p:blipFill>
          <a:blip r:embed="rId3" cstate="print"/>
          <a:srcRect/>
          <a:stretch>
            <a:fillRect/>
          </a:stretch>
        </p:blipFill>
        <p:spPr bwMode="auto">
          <a:xfrm>
            <a:off x="1919289" y="1074738"/>
            <a:ext cx="3775075" cy="1784350"/>
          </a:xfrm>
          <a:prstGeom prst="rect">
            <a:avLst/>
          </a:prstGeom>
          <a:noFill/>
          <a:ln w="9525">
            <a:noFill/>
            <a:miter lim="800000"/>
            <a:headEnd/>
            <a:tailEnd/>
          </a:ln>
        </p:spPr>
      </p:pic>
      <p:pic>
        <p:nvPicPr>
          <p:cNvPr id="8198" name="Picture 6" descr="se01F04"/>
          <p:cNvPicPr>
            <a:picLocks noChangeAspect="1" noChangeArrowheads="1"/>
          </p:cNvPicPr>
          <p:nvPr/>
        </p:nvPicPr>
        <p:blipFill>
          <a:blip r:embed="rId4" cstate="print"/>
          <a:srcRect/>
          <a:stretch>
            <a:fillRect/>
          </a:stretch>
        </p:blipFill>
        <p:spPr bwMode="auto">
          <a:xfrm>
            <a:off x="6510338" y="1163639"/>
            <a:ext cx="3829050" cy="2149475"/>
          </a:xfrm>
          <a:prstGeom prst="rect">
            <a:avLst/>
          </a:prstGeom>
          <a:noFill/>
          <a:ln w="9525">
            <a:noFill/>
            <a:miter lim="800000"/>
            <a:headEnd/>
            <a:tailEnd/>
          </a:ln>
        </p:spPr>
      </p:pic>
      <p:sp>
        <p:nvSpPr>
          <p:cNvPr id="8199" name="TextBox 10"/>
          <p:cNvSpPr txBox="1">
            <a:spLocks noChangeArrowheads="1"/>
          </p:cNvSpPr>
          <p:nvPr/>
        </p:nvSpPr>
        <p:spPr bwMode="auto">
          <a:xfrm>
            <a:off x="2309813" y="2981325"/>
            <a:ext cx="3840162" cy="369888"/>
          </a:xfrm>
          <a:prstGeom prst="rect">
            <a:avLst/>
          </a:prstGeom>
          <a:noFill/>
          <a:ln w="9525">
            <a:noFill/>
            <a:miter lim="800000"/>
            <a:headEnd/>
            <a:tailEnd/>
          </a:ln>
        </p:spPr>
        <p:txBody>
          <a:bodyPr>
            <a:spAutoFit/>
          </a:bodyPr>
          <a:lstStyle/>
          <a:p>
            <a:r>
              <a:rPr lang="en-US"/>
              <a:t>An arbitrary voltage signal  v</a:t>
            </a:r>
            <a:r>
              <a:rPr lang="en-US" baseline="-16000"/>
              <a:t>s</a:t>
            </a:r>
            <a:r>
              <a:rPr lang="en-US"/>
              <a:t>(t)</a:t>
            </a:r>
          </a:p>
        </p:txBody>
      </p:sp>
      <p:sp>
        <p:nvSpPr>
          <p:cNvPr id="8200" name="TextBox 11"/>
          <p:cNvSpPr txBox="1">
            <a:spLocks noChangeArrowheads="1"/>
          </p:cNvSpPr>
          <p:nvPr/>
        </p:nvSpPr>
        <p:spPr bwMode="auto">
          <a:xfrm>
            <a:off x="6396038" y="3451225"/>
            <a:ext cx="4271962" cy="1200150"/>
          </a:xfrm>
          <a:prstGeom prst="rect">
            <a:avLst/>
          </a:prstGeom>
          <a:noFill/>
          <a:ln w="9525">
            <a:noFill/>
            <a:miter lim="800000"/>
            <a:headEnd/>
            <a:tailEnd/>
          </a:ln>
        </p:spPr>
        <p:txBody>
          <a:bodyPr>
            <a:spAutoFit/>
          </a:bodyPr>
          <a:lstStyle/>
          <a:p>
            <a:pPr>
              <a:defRPr/>
            </a:pPr>
            <a:r>
              <a:rPr lang="en-US" dirty="0"/>
              <a:t>Sine-wave voltage signal with </a:t>
            </a:r>
          </a:p>
          <a:p>
            <a:pPr>
              <a:defRPr/>
            </a:pPr>
            <a:r>
              <a:rPr lang="en-US" dirty="0">
                <a:solidFill>
                  <a:schemeClr val="accent6">
                    <a:lumMod val="50000"/>
                  </a:schemeClr>
                </a:solidFill>
              </a:rPr>
              <a:t>Amplitude  =  </a:t>
            </a:r>
            <a:r>
              <a:rPr lang="en-US" dirty="0" err="1">
                <a:solidFill>
                  <a:schemeClr val="accent6">
                    <a:lumMod val="50000"/>
                  </a:schemeClr>
                </a:solidFill>
              </a:rPr>
              <a:t>V</a:t>
            </a:r>
            <a:r>
              <a:rPr lang="en-US" i="1" baseline="-25000" dirty="0" err="1">
                <a:solidFill>
                  <a:schemeClr val="accent6">
                    <a:lumMod val="50000"/>
                  </a:schemeClr>
                </a:solidFill>
                <a:latin typeface="Times New Roman" pitchFamily="18" charset="0"/>
                <a:cs typeface="Times New Roman" pitchFamily="18" charset="0"/>
              </a:rPr>
              <a:t>a</a:t>
            </a:r>
            <a:endParaRPr lang="en-US" i="1" baseline="-25000" dirty="0">
              <a:solidFill>
                <a:schemeClr val="accent6">
                  <a:lumMod val="50000"/>
                </a:schemeClr>
              </a:solidFill>
              <a:latin typeface="Times New Roman" pitchFamily="18" charset="0"/>
              <a:cs typeface="Times New Roman" pitchFamily="18" charset="0"/>
            </a:endParaRPr>
          </a:p>
          <a:p>
            <a:pPr>
              <a:defRPr/>
            </a:pPr>
            <a:r>
              <a:rPr lang="en-US" dirty="0">
                <a:solidFill>
                  <a:schemeClr val="accent6">
                    <a:lumMod val="50000"/>
                  </a:schemeClr>
                </a:solidFill>
              </a:rPr>
              <a:t>Frequency  = f = (1/T) Hz</a:t>
            </a:r>
          </a:p>
          <a:p>
            <a:pPr>
              <a:defRPr/>
            </a:pPr>
            <a:r>
              <a:rPr lang="en-US" dirty="0">
                <a:solidFill>
                  <a:schemeClr val="accent6">
                    <a:lumMod val="50000"/>
                  </a:schemeClr>
                </a:solidFill>
              </a:rPr>
              <a:t>Angular  frequency     </a:t>
            </a:r>
            <a:r>
              <a:rPr lang="el-GR" dirty="0">
                <a:solidFill>
                  <a:schemeClr val="accent6">
                    <a:lumMod val="50000"/>
                  </a:schemeClr>
                </a:solidFill>
              </a:rPr>
              <a:t>ω</a:t>
            </a:r>
            <a:r>
              <a:rPr lang="en-US" dirty="0">
                <a:solidFill>
                  <a:schemeClr val="accent6">
                    <a:lumMod val="50000"/>
                  </a:schemeClr>
                </a:solidFill>
              </a:rPr>
              <a:t>  = 2</a:t>
            </a:r>
            <a:r>
              <a:rPr lang="el-GR" dirty="0">
                <a:solidFill>
                  <a:schemeClr val="accent6">
                    <a:lumMod val="50000"/>
                  </a:schemeClr>
                </a:solidFill>
                <a:latin typeface="Times New Roman" pitchFamily="18" charset="0"/>
                <a:cs typeface="Times New Roman" pitchFamily="18" charset="0"/>
              </a:rPr>
              <a:t>π</a:t>
            </a:r>
            <a:r>
              <a:rPr lang="en-US" dirty="0">
                <a:solidFill>
                  <a:schemeClr val="accent6">
                    <a:lumMod val="50000"/>
                  </a:schemeClr>
                </a:solidFill>
                <a:latin typeface="Times New Roman" pitchFamily="18" charset="0"/>
                <a:cs typeface="Times New Roman" pitchFamily="18" charset="0"/>
              </a:rPr>
              <a:t>f </a:t>
            </a:r>
            <a:r>
              <a:rPr lang="en-US" dirty="0" err="1">
                <a:solidFill>
                  <a:schemeClr val="accent6">
                    <a:lumMod val="50000"/>
                  </a:schemeClr>
                </a:solidFill>
                <a:latin typeface="Times New Roman" pitchFamily="18" charset="0"/>
                <a:cs typeface="Times New Roman" pitchFamily="18" charset="0"/>
              </a:rPr>
              <a:t>rad</a:t>
            </a:r>
            <a:r>
              <a:rPr lang="en-US" dirty="0">
                <a:solidFill>
                  <a:schemeClr val="accent6">
                    <a:lumMod val="50000"/>
                  </a:schemeClr>
                </a:solidFill>
                <a:latin typeface="Times New Roman" pitchFamily="18" charset="0"/>
                <a:cs typeface="Times New Roman" pitchFamily="18" charset="0"/>
              </a:rPr>
              <a:t>/s</a:t>
            </a:r>
          </a:p>
        </p:txBody>
      </p:sp>
      <p:pic>
        <p:nvPicPr>
          <p:cNvPr id="8201" name="Picture 6" descr="se01F05"/>
          <p:cNvPicPr>
            <a:picLocks noChangeAspect="1" noChangeArrowheads="1"/>
          </p:cNvPicPr>
          <p:nvPr/>
        </p:nvPicPr>
        <p:blipFill>
          <a:blip r:embed="rId5" cstate="print"/>
          <a:srcRect/>
          <a:stretch>
            <a:fillRect/>
          </a:stretch>
        </p:blipFill>
        <p:spPr bwMode="auto">
          <a:xfrm>
            <a:off x="1935164" y="3402013"/>
            <a:ext cx="3913187" cy="1905000"/>
          </a:xfrm>
          <a:prstGeom prst="rect">
            <a:avLst/>
          </a:prstGeom>
          <a:noFill/>
          <a:ln w="9525">
            <a:noFill/>
            <a:miter lim="800000"/>
            <a:headEnd/>
            <a:tailEnd/>
          </a:ln>
        </p:spPr>
      </p:pic>
      <p:sp>
        <p:nvSpPr>
          <p:cNvPr id="8202" name="Text Box 5"/>
          <p:cNvSpPr txBox="1">
            <a:spLocks noChangeArrowheads="1"/>
          </p:cNvSpPr>
          <p:nvPr/>
        </p:nvSpPr>
        <p:spPr bwMode="auto">
          <a:xfrm>
            <a:off x="1960563" y="5275264"/>
            <a:ext cx="4121150" cy="369887"/>
          </a:xfrm>
          <a:prstGeom prst="rect">
            <a:avLst/>
          </a:prstGeom>
          <a:noFill/>
          <a:ln w="9525">
            <a:noFill/>
            <a:miter lim="800000"/>
            <a:headEnd/>
            <a:tailEnd/>
          </a:ln>
        </p:spPr>
        <p:txBody>
          <a:bodyPr>
            <a:spAutoFit/>
          </a:bodyPr>
          <a:lstStyle/>
          <a:p>
            <a:pPr algn="ctr"/>
            <a:r>
              <a:rPr lang="en-US" altLang="zh-TW">
                <a:ea typeface="新細明體" pitchFamily="18" charset="-120"/>
              </a:rPr>
              <a:t>square-wave signal of amplitude </a:t>
            </a:r>
            <a:r>
              <a:rPr lang="en-US" altLang="zh-TW" i="1">
                <a:ea typeface="新細明體" pitchFamily="18" charset="-120"/>
              </a:rPr>
              <a:t>V</a:t>
            </a:r>
            <a:endParaRPr lang="en-US" altLang="zh-TW">
              <a:ea typeface="新細明體" pitchFamily="18" charset="-120"/>
            </a:endParaRPr>
          </a:p>
        </p:txBody>
      </p:sp>
      <p:graphicFrame>
        <p:nvGraphicFramePr>
          <p:cNvPr id="9" name="Object 9"/>
          <p:cNvGraphicFramePr>
            <a:graphicFrameLocks noChangeAspect="1"/>
          </p:cNvGraphicFramePr>
          <p:nvPr/>
        </p:nvGraphicFramePr>
        <p:xfrm>
          <a:off x="7216776" y="4897438"/>
          <a:ext cx="2227263" cy="520700"/>
        </p:xfrm>
        <a:graphic>
          <a:graphicData uri="http://schemas.openxmlformats.org/presentationml/2006/ole">
            <mc:AlternateContent xmlns:mc="http://schemas.openxmlformats.org/markup-compatibility/2006">
              <mc:Choice xmlns:v="urn:schemas-microsoft-com:vml" Requires="v">
                <p:oleObj spid="_x0000_s4186" name="Equation" r:id="rId6" imgW="977760" imgH="228600" progId="Equation.3">
                  <p:embed/>
                </p:oleObj>
              </mc:Choice>
              <mc:Fallback>
                <p:oleObj name="Equation" r:id="rId6" imgW="97776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16776" y="4897438"/>
                        <a:ext cx="2227263"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0004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97"/>
                                        </p:tgtEl>
                                        <p:attrNameLst>
                                          <p:attrName>style.visibility</p:attrName>
                                        </p:attrNameLst>
                                      </p:cBhvr>
                                      <p:to>
                                        <p:strVal val="visible"/>
                                      </p:to>
                                    </p:set>
                                    <p:animEffect transition="in" filter="wipe(left)">
                                      <p:cBhvr>
                                        <p:cTn id="7" dur="500"/>
                                        <p:tgtEl>
                                          <p:spTgt spid="81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9"/>
                                        </p:tgtEl>
                                        <p:attrNameLst>
                                          <p:attrName>style.visibility</p:attrName>
                                        </p:attrNameLst>
                                      </p:cBhvr>
                                      <p:to>
                                        <p:strVal val="visible"/>
                                      </p:to>
                                    </p:set>
                                    <p:animEffect transition="in" filter="wipe(left)">
                                      <p:cBhvr>
                                        <p:cTn id="12" dur="500"/>
                                        <p:tgtEl>
                                          <p:spTgt spid="81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198"/>
                                        </p:tgtEl>
                                        <p:attrNameLst>
                                          <p:attrName>style.visibility</p:attrName>
                                        </p:attrNameLst>
                                      </p:cBhvr>
                                      <p:to>
                                        <p:strVal val="visible"/>
                                      </p:to>
                                    </p:set>
                                    <p:animEffect transition="in" filter="wipe(left)">
                                      <p:cBhvr>
                                        <p:cTn id="17" dur="500"/>
                                        <p:tgtEl>
                                          <p:spTgt spid="81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00"/>
                                        </p:tgtEl>
                                        <p:attrNameLst>
                                          <p:attrName>style.visibility</p:attrName>
                                        </p:attrNameLst>
                                      </p:cBhvr>
                                      <p:to>
                                        <p:strVal val="visible"/>
                                      </p:to>
                                    </p:set>
                                    <p:animEffect transition="in" filter="wipe(left)">
                                      <p:cBhvr>
                                        <p:cTn id="22" dur="500"/>
                                        <p:tgtEl>
                                          <p:spTgt spid="820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10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201"/>
                                        </p:tgtEl>
                                        <p:attrNameLst>
                                          <p:attrName>style.visibility</p:attrName>
                                        </p:attrNameLst>
                                      </p:cBhvr>
                                      <p:to>
                                        <p:strVal val="visible"/>
                                      </p:to>
                                    </p:set>
                                    <p:animEffect transition="in" filter="wipe(left)">
                                      <p:cBhvr>
                                        <p:cTn id="32" dur="500"/>
                                        <p:tgtEl>
                                          <p:spTgt spid="820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202"/>
                                        </p:tgtEl>
                                        <p:attrNameLst>
                                          <p:attrName>style.visibility</p:attrName>
                                        </p:attrNameLst>
                                      </p:cBhvr>
                                      <p:to>
                                        <p:strVal val="visible"/>
                                      </p:to>
                                    </p:set>
                                    <p:animEffect transition="in" filter="wipe(left)">
                                      <p:cBhvr>
                                        <p:cTn id="37" dur="500"/>
                                        <p:tgtEl>
                                          <p:spTgt spid="8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 grpId="0"/>
      <p:bldP spid="8200" grpId="0"/>
      <p:bldP spid="820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6"/>
          <p:cNvSpPr>
            <a:spLocks noGrp="1"/>
          </p:cNvSpPr>
          <p:nvPr>
            <p:ph type="title"/>
          </p:nvPr>
        </p:nvSpPr>
        <p:spPr>
          <a:xfrm>
            <a:off x="0" y="0"/>
            <a:ext cx="12192000" cy="1253865"/>
          </a:xfrm>
          <a:solidFill>
            <a:srgbClr val="C00000"/>
          </a:solidFill>
        </p:spPr>
        <p:txBody>
          <a:bodyPr>
            <a:normAutofit fontScale="90000"/>
          </a:bodyPr>
          <a:lstStyle/>
          <a:p>
            <a:r>
              <a:rPr lang="en-US" b="1" dirty="0" smtClean="0">
                <a:solidFill>
                  <a:schemeClr val="bg1"/>
                </a:solidFill>
                <a:latin typeface="Arial Black" panose="020B0A04020102020204" pitchFamily="34" charset="0"/>
              </a:rPr>
              <a:t>Signal Representation in   Frequency-Domain</a:t>
            </a:r>
          </a:p>
        </p:txBody>
      </p:sp>
      <p:sp>
        <p:nvSpPr>
          <p:cNvPr id="3076" name="Text Box 5"/>
          <p:cNvSpPr txBox="1">
            <a:spLocks noChangeArrowheads="1"/>
          </p:cNvSpPr>
          <p:nvPr/>
        </p:nvSpPr>
        <p:spPr bwMode="auto">
          <a:xfrm>
            <a:off x="2293938" y="4541838"/>
            <a:ext cx="5181600" cy="646112"/>
          </a:xfrm>
          <a:prstGeom prst="rect">
            <a:avLst/>
          </a:prstGeom>
          <a:noFill/>
          <a:ln w="9525">
            <a:noFill/>
            <a:miter lim="800000"/>
            <a:headEnd/>
            <a:tailEnd/>
          </a:ln>
        </p:spPr>
        <p:txBody>
          <a:bodyPr>
            <a:spAutoFit/>
          </a:bodyPr>
          <a:lstStyle/>
          <a:p>
            <a:r>
              <a:rPr lang="en-US"/>
              <a:t>The frequency spectrum (also known as the </a:t>
            </a:r>
            <a:r>
              <a:rPr lang="en-US" b="1"/>
              <a:t>line spectrum</a:t>
            </a:r>
            <a:r>
              <a:rPr lang="en-US"/>
              <a:t>) of the periodic square wave </a:t>
            </a:r>
          </a:p>
        </p:txBody>
      </p:sp>
      <p:pic>
        <p:nvPicPr>
          <p:cNvPr id="3077" name="Picture 6" descr="se01F06"/>
          <p:cNvPicPr>
            <a:picLocks noChangeAspect="1" noChangeArrowheads="1"/>
          </p:cNvPicPr>
          <p:nvPr/>
        </p:nvPicPr>
        <p:blipFill>
          <a:blip r:embed="rId3" cstate="print"/>
          <a:srcRect/>
          <a:stretch>
            <a:fillRect/>
          </a:stretch>
        </p:blipFill>
        <p:spPr bwMode="auto">
          <a:xfrm>
            <a:off x="1828800" y="1741488"/>
            <a:ext cx="5638800" cy="2747962"/>
          </a:xfrm>
          <a:prstGeom prst="rect">
            <a:avLst/>
          </a:prstGeom>
          <a:noFill/>
          <a:ln w="9525">
            <a:noFill/>
            <a:miter lim="800000"/>
            <a:headEnd/>
            <a:tailEnd/>
          </a:ln>
        </p:spPr>
      </p:pic>
      <p:pic>
        <p:nvPicPr>
          <p:cNvPr id="3078" name="Picture 6" descr="se01F05"/>
          <p:cNvPicPr>
            <a:picLocks noChangeAspect="1" noChangeArrowheads="1"/>
          </p:cNvPicPr>
          <p:nvPr/>
        </p:nvPicPr>
        <p:blipFill>
          <a:blip r:embed="rId4" cstate="print"/>
          <a:srcRect/>
          <a:stretch>
            <a:fillRect/>
          </a:stretch>
        </p:blipFill>
        <p:spPr bwMode="auto">
          <a:xfrm>
            <a:off x="6392864" y="1754188"/>
            <a:ext cx="3965575" cy="1930400"/>
          </a:xfrm>
          <a:prstGeom prst="rect">
            <a:avLst/>
          </a:prstGeom>
          <a:noFill/>
          <a:ln w="9525">
            <a:noFill/>
            <a:miter lim="800000"/>
            <a:headEnd/>
            <a:tailEnd/>
          </a:ln>
        </p:spPr>
      </p:pic>
      <p:graphicFrame>
        <p:nvGraphicFramePr>
          <p:cNvPr id="3074" name="Object 6"/>
          <p:cNvGraphicFramePr>
            <a:graphicFrameLocks noChangeAspect="1"/>
          </p:cNvGraphicFramePr>
          <p:nvPr/>
        </p:nvGraphicFramePr>
        <p:xfrm>
          <a:off x="2355850" y="5367338"/>
          <a:ext cx="6032500" cy="855662"/>
        </p:xfrm>
        <a:graphic>
          <a:graphicData uri="http://schemas.openxmlformats.org/presentationml/2006/ole">
            <mc:AlternateContent xmlns:mc="http://schemas.openxmlformats.org/markup-compatibility/2006">
              <mc:Choice xmlns:v="urn:schemas-microsoft-com:vml" Requires="v">
                <p:oleObj spid="_x0000_s5210" name="Equation" r:id="rId5" imgW="2781000" imgH="393480" progId="Equation.3">
                  <p:embed/>
                </p:oleObj>
              </mc:Choice>
              <mc:Fallback>
                <p:oleObj name="Equation" r:id="rId5" imgW="27810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5850" y="5367338"/>
                        <a:ext cx="6032500" cy="855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383040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6"/>
          <p:cNvSpPr>
            <a:spLocks noGrp="1"/>
          </p:cNvSpPr>
          <p:nvPr>
            <p:ph type="title"/>
          </p:nvPr>
        </p:nvSpPr>
        <p:spPr>
          <a:xfrm>
            <a:off x="0" y="44166"/>
            <a:ext cx="12192000" cy="1282890"/>
          </a:xfrm>
          <a:solidFill>
            <a:srgbClr val="C00000"/>
          </a:solidFill>
        </p:spPr>
        <p:txBody>
          <a:bodyPr>
            <a:normAutofit fontScale="90000"/>
          </a:bodyPr>
          <a:lstStyle/>
          <a:p>
            <a:r>
              <a:rPr lang="en-US" b="1" dirty="0" smtClean="0">
                <a:solidFill>
                  <a:schemeClr val="bg1"/>
                </a:solidFill>
                <a:latin typeface="Arial Black" panose="020B0A04020102020204" pitchFamily="34" charset="0"/>
              </a:rPr>
              <a:t>Signal Representation in   Frequency-Domain</a:t>
            </a:r>
          </a:p>
        </p:txBody>
      </p:sp>
      <p:sp>
        <p:nvSpPr>
          <p:cNvPr id="18435" name="Text Box 5"/>
          <p:cNvSpPr txBox="1">
            <a:spLocks noChangeArrowheads="1"/>
          </p:cNvSpPr>
          <p:nvPr/>
        </p:nvSpPr>
        <p:spPr bwMode="auto">
          <a:xfrm>
            <a:off x="2362200" y="5715001"/>
            <a:ext cx="4114800" cy="708025"/>
          </a:xfrm>
          <a:prstGeom prst="rect">
            <a:avLst/>
          </a:prstGeom>
          <a:noFill/>
          <a:ln w="9525">
            <a:noFill/>
            <a:miter lim="800000"/>
            <a:headEnd/>
            <a:tailEnd/>
          </a:ln>
        </p:spPr>
        <p:txBody>
          <a:bodyPr>
            <a:spAutoFit/>
          </a:bodyPr>
          <a:lstStyle/>
          <a:p>
            <a:pPr algn="ctr"/>
            <a:r>
              <a:rPr lang="en-US" sz="2000"/>
              <a:t>The frequency spectrum of an arbitrary waveform</a:t>
            </a:r>
          </a:p>
        </p:txBody>
      </p:sp>
      <p:pic>
        <p:nvPicPr>
          <p:cNvPr id="18436" name="Picture 6" descr="se01F07"/>
          <p:cNvPicPr>
            <a:picLocks noChangeAspect="1" noChangeArrowheads="1"/>
          </p:cNvPicPr>
          <p:nvPr/>
        </p:nvPicPr>
        <p:blipFill>
          <a:blip r:embed="rId2" cstate="print"/>
          <a:srcRect/>
          <a:stretch>
            <a:fillRect/>
          </a:stretch>
        </p:blipFill>
        <p:spPr bwMode="auto">
          <a:xfrm>
            <a:off x="1981200" y="2438400"/>
            <a:ext cx="4876800" cy="3251200"/>
          </a:xfrm>
          <a:prstGeom prst="rect">
            <a:avLst/>
          </a:prstGeom>
          <a:noFill/>
          <a:ln w="9525">
            <a:noFill/>
            <a:miter lim="800000"/>
            <a:headEnd/>
            <a:tailEnd/>
          </a:ln>
        </p:spPr>
      </p:pic>
      <p:pic>
        <p:nvPicPr>
          <p:cNvPr id="18437" name="Picture 7" descr="se01F03"/>
          <p:cNvPicPr>
            <a:picLocks noChangeAspect="1" noChangeArrowheads="1"/>
          </p:cNvPicPr>
          <p:nvPr/>
        </p:nvPicPr>
        <p:blipFill>
          <a:blip r:embed="rId3" cstate="print"/>
          <a:srcRect/>
          <a:stretch>
            <a:fillRect/>
          </a:stretch>
        </p:blipFill>
        <p:spPr bwMode="auto">
          <a:xfrm>
            <a:off x="5456239" y="1981201"/>
            <a:ext cx="4643437" cy="2195513"/>
          </a:xfrm>
          <a:prstGeom prst="rect">
            <a:avLst/>
          </a:prstGeom>
          <a:noFill/>
          <a:ln w="9525">
            <a:noFill/>
            <a:miter lim="800000"/>
            <a:headEnd/>
            <a:tailEnd/>
          </a:ln>
        </p:spPr>
      </p:pic>
    </p:spTree>
    <p:extLst>
      <p:ext uri="{BB962C8B-B14F-4D97-AF65-F5344CB8AC3E}">
        <p14:creationId xmlns:p14="http://schemas.microsoft.com/office/powerpoint/2010/main" val="31151116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38158"/>
            <a:ext cx="8229600" cy="634574"/>
          </a:xfrm>
          <a:solidFill>
            <a:srgbClr val="C00000"/>
          </a:solidFill>
        </p:spPr>
        <p:txBody>
          <a:bodyPr>
            <a:normAutofit fontScale="90000"/>
          </a:bodyPr>
          <a:lstStyle/>
          <a:p>
            <a:r>
              <a:rPr lang="en-US" b="1" dirty="0" smtClean="0">
                <a:solidFill>
                  <a:schemeClr val="bg1"/>
                </a:solidFill>
                <a:latin typeface="Arial Black" panose="020B0A04020102020204" pitchFamily="34" charset="0"/>
              </a:rPr>
              <a:t>Analogue and Digital Signals</a:t>
            </a:r>
            <a:endParaRPr lang="en-US" b="1" dirty="0">
              <a:solidFill>
                <a:schemeClr val="bg1"/>
              </a:solidFill>
              <a:latin typeface="Arial Black" panose="020B0A04020102020204" pitchFamily="34" charset="0"/>
            </a:endParaRPr>
          </a:p>
        </p:txBody>
      </p:sp>
      <p:sp>
        <p:nvSpPr>
          <p:cNvPr id="3" name="Content Placeholder 2"/>
          <p:cNvSpPr>
            <a:spLocks noGrp="1"/>
          </p:cNvSpPr>
          <p:nvPr>
            <p:ph sz="half" idx="1"/>
          </p:nvPr>
        </p:nvSpPr>
        <p:spPr>
          <a:xfrm>
            <a:off x="628918" y="3730067"/>
            <a:ext cx="11062952" cy="2979826"/>
          </a:xfrm>
        </p:spPr>
        <p:txBody>
          <a:bodyPr/>
          <a:lstStyle/>
          <a:p>
            <a:r>
              <a:rPr lang="en-US" sz="2400" dirty="0"/>
              <a:t>If we sample a signal at regular interval</a:t>
            </a:r>
          </a:p>
          <a:p>
            <a:r>
              <a:rPr lang="en-US" sz="2400" dirty="0"/>
              <a:t>Represent magnitude of each of the signal sample by a number, then the signal is said to be quantized or digitized</a:t>
            </a:r>
          </a:p>
          <a:p>
            <a:r>
              <a:rPr lang="en-US" sz="2400" dirty="0"/>
              <a:t>Thus a digital signal is then simply a sequence of numbers that represent the magnitude of successive signal samples</a:t>
            </a:r>
          </a:p>
          <a:p>
            <a:r>
              <a:rPr lang="en-US" sz="2400" dirty="0"/>
              <a:t>The choice of number system to represent a sample </a:t>
            </a:r>
          </a:p>
          <a:p>
            <a:r>
              <a:rPr lang="en-US" sz="2400" dirty="0"/>
              <a:t>The binary number is the simplest, can have only two possible values i.e. “0”  or “1” </a:t>
            </a:r>
          </a:p>
        </p:txBody>
      </p:sp>
      <p:pic>
        <p:nvPicPr>
          <p:cNvPr id="5" name="Picture 3075" descr="c:\ch01-conv\sedr42021_0109.jpg"/>
          <p:cNvPicPr>
            <a:picLocks noGrp="1" noChangeAspect="1" noChangeArrowheads="1"/>
          </p:cNvPicPr>
          <p:nvPr>
            <p:ph sz="half" idx="2"/>
          </p:nvPr>
        </p:nvPicPr>
        <p:blipFill>
          <a:blip r:embed="rId2" cstate="print">
            <a:clrChange>
              <a:clrFrom>
                <a:srgbClr val="FFFFFF"/>
              </a:clrFrom>
              <a:clrTo>
                <a:srgbClr val="FFFFFF">
                  <a:alpha val="0"/>
                </a:srgbClr>
              </a:clrTo>
            </a:clrChange>
          </a:blip>
          <a:srcRect/>
          <a:stretch>
            <a:fillRect/>
          </a:stretch>
        </p:blipFill>
        <p:spPr bwMode="auto">
          <a:xfrm>
            <a:off x="2502086" y="1201003"/>
            <a:ext cx="6944447" cy="2005836"/>
          </a:xfrm>
          <a:prstGeom prst="rect">
            <a:avLst/>
          </a:prstGeom>
          <a:noFill/>
          <a:ln w="9525">
            <a:noFill/>
            <a:miter lim="800000"/>
            <a:headEnd/>
            <a:tailEnd/>
          </a:ln>
          <a:effectLst/>
        </p:spPr>
      </p:pic>
    </p:spTree>
    <p:extLst>
      <p:ext uri="{BB962C8B-B14F-4D97-AF65-F5344CB8AC3E}">
        <p14:creationId xmlns:p14="http://schemas.microsoft.com/office/powerpoint/2010/main" val="31195733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http://image.slidesharecdn.com/digitale-chap6-140729191432-phpapp02/95/digital-design-chap-6-11-638.jpg?cb=1406679409"/>
          <p:cNvPicPr>
            <a:picLocks noChangeAspect="1" noChangeArrowheads="1"/>
          </p:cNvPicPr>
          <p:nvPr/>
        </p:nvPicPr>
        <p:blipFill>
          <a:blip r:embed="rId2" cstate="print"/>
          <a:srcRect/>
          <a:stretch>
            <a:fillRect/>
          </a:stretch>
        </p:blipFill>
        <p:spPr bwMode="auto">
          <a:xfrm>
            <a:off x="1661305" y="245660"/>
            <a:ext cx="8720093" cy="6546905"/>
          </a:xfrm>
          <a:prstGeom prst="rect">
            <a:avLst/>
          </a:prstGeom>
          <a:noFill/>
        </p:spPr>
      </p:pic>
    </p:spTree>
    <p:extLst>
      <p:ext uri="{BB962C8B-B14F-4D97-AF65-F5344CB8AC3E}">
        <p14:creationId xmlns:p14="http://schemas.microsoft.com/office/powerpoint/2010/main" val="1778783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6" y="365126"/>
            <a:ext cx="11758412" cy="1000036"/>
          </a:xfrm>
        </p:spPr>
        <p:txBody>
          <a:bodyPr>
            <a:normAutofit fontScale="90000"/>
          </a:bodyPr>
          <a:lstStyle/>
          <a:p>
            <a:r>
              <a:rPr lang="en-US" dirty="0"/>
              <a:t>The more levels a </a:t>
            </a:r>
            <a:r>
              <a:rPr lang="en-US" dirty="0" err="1"/>
              <a:t>quantizer</a:t>
            </a:r>
            <a:r>
              <a:rPr lang="en-US" dirty="0"/>
              <a:t> uses, the lower is its quantization noise power</a:t>
            </a:r>
          </a:p>
        </p:txBody>
      </p:sp>
      <p:pic>
        <p:nvPicPr>
          <p:cNvPr id="13314" name="Picture 2" descr="https://upload.wikimedia.org/wikipedia/commons/thumb/b/b1/2-bit_resolution_analog_comparison.png/220px-2-bit_resolution_analog_compa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380" y="2112135"/>
            <a:ext cx="3633355" cy="262592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upload.wikimedia.org/wikipedia/commons/thumb/b/b7/3-bit_resolution_analog_comparison.png/220px-3-bit_resolution_analog_comparis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321" y="1764405"/>
            <a:ext cx="4075787" cy="34273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78041" y="5754080"/>
            <a:ext cx="8538692" cy="369332"/>
          </a:xfrm>
          <a:prstGeom prst="rect">
            <a:avLst/>
          </a:prstGeom>
        </p:spPr>
        <p:txBody>
          <a:bodyPr wrap="square">
            <a:spAutoFit/>
          </a:bodyPr>
          <a:lstStyle/>
          <a:p>
            <a:r>
              <a:rPr lang="en-US" dirty="0" smtClean="0"/>
              <a:t>.</a:t>
            </a:r>
            <a:endParaRPr lang="en-US" dirty="0"/>
          </a:p>
        </p:txBody>
      </p:sp>
    </p:spTree>
    <p:extLst>
      <p:ext uri="{BB962C8B-B14F-4D97-AF65-F5344CB8AC3E}">
        <p14:creationId xmlns:p14="http://schemas.microsoft.com/office/powerpoint/2010/main" val="8795085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1807"/>
            <a:ext cx="8229600" cy="926365"/>
          </a:xfrm>
        </p:spPr>
        <p:txBody>
          <a:bodyPr/>
          <a:lstStyle/>
          <a:p>
            <a:r>
              <a:rPr lang="en-US" dirty="0" smtClean="0"/>
              <a:t>Analogue and Digital Signals</a:t>
            </a:r>
            <a:endParaRPr lang="en-US" dirty="0"/>
          </a:p>
        </p:txBody>
      </p:sp>
      <p:pic>
        <p:nvPicPr>
          <p:cNvPr id="71682" name="Picture 2"/>
          <p:cNvPicPr>
            <a:picLocks noGrp="1" noChangeAspect="1" noChangeArrowheads="1"/>
          </p:cNvPicPr>
          <p:nvPr>
            <p:ph idx="1"/>
          </p:nvPr>
        </p:nvPicPr>
        <p:blipFill>
          <a:blip r:embed="rId2" cstate="print"/>
          <a:srcRect/>
          <a:stretch>
            <a:fillRect/>
          </a:stretch>
        </p:blipFill>
        <p:spPr bwMode="auto">
          <a:xfrm>
            <a:off x="2479343" y="1064525"/>
            <a:ext cx="7274257" cy="5445457"/>
          </a:xfrm>
          <a:prstGeom prst="rect">
            <a:avLst/>
          </a:prstGeom>
          <a:noFill/>
          <a:ln w="9525">
            <a:noFill/>
            <a:miter lim="800000"/>
            <a:headEnd/>
            <a:tailEnd/>
          </a:ln>
        </p:spPr>
      </p:pic>
    </p:spTree>
    <p:extLst>
      <p:ext uri="{BB962C8B-B14F-4D97-AF65-F5344CB8AC3E}">
        <p14:creationId xmlns:p14="http://schemas.microsoft.com/office/powerpoint/2010/main" val="1566061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 &amp; AD Converters </a:t>
            </a:r>
            <a:endParaRPr lang="en-US" dirty="0"/>
          </a:p>
        </p:txBody>
      </p:sp>
      <p:pic>
        <p:nvPicPr>
          <p:cNvPr id="72706" name="Picture 2"/>
          <p:cNvPicPr>
            <a:picLocks noChangeAspect="1" noChangeArrowheads="1"/>
          </p:cNvPicPr>
          <p:nvPr/>
        </p:nvPicPr>
        <p:blipFill>
          <a:blip r:embed="rId2" cstate="print"/>
          <a:srcRect/>
          <a:stretch>
            <a:fillRect/>
          </a:stretch>
        </p:blipFill>
        <p:spPr bwMode="auto">
          <a:xfrm>
            <a:off x="137046" y="1943100"/>
            <a:ext cx="11813889" cy="3839514"/>
          </a:xfrm>
          <a:prstGeom prst="rect">
            <a:avLst/>
          </a:prstGeom>
          <a:noFill/>
          <a:ln w="9525">
            <a:noFill/>
            <a:miter lim="800000"/>
            <a:headEnd/>
            <a:tailEnd/>
          </a:ln>
        </p:spPr>
      </p:pic>
    </p:spTree>
    <p:extLst>
      <p:ext uri="{BB962C8B-B14F-4D97-AF65-F5344CB8AC3E}">
        <p14:creationId xmlns:p14="http://schemas.microsoft.com/office/powerpoint/2010/main" val="2608678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6571" y="1848077"/>
            <a:ext cx="9144000" cy="2387600"/>
          </a:xfrm>
        </p:spPr>
        <p:txBody>
          <a:bodyPr>
            <a:normAutofit/>
          </a:bodyPr>
          <a:lstStyle/>
          <a:p>
            <a:r>
              <a:rPr lang="en-US" sz="8000" dirty="0" smtClean="0">
                <a:latin typeface="Arial Black" panose="020B0A04020102020204" pitchFamily="34" charset="0"/>
              </a:rPr>
              <a:t>Introduction </a:t>
            </a:r>
            <a:endParaRPr lang="en-US" sz="8000" dirty="0">
              <a:latin typeface="Arial Black" panose="020B0A04020102020204" pitchFamily="34" charset="0"/>
            </a:endParaRPr>
          </a:p>
        </p:txBody>
      </p:sp>
    </p:spTree>
    <p:extLst>
      <p:ext uri="{BB962C8B-B14F-4D97-AF65-F5344CB8AC3E}">
        <p14:creationId xmlns:p14="http://schemas.microsoft.com/office/powerpoint/2010/main" val="28994558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53941" cy="2960914"/>
          </a:xfrm>
          <a:prstGeom prst="rect">
            <a:avLst/>
          </a:prstGeom>
        </p:spPr>
      </p:pic>
      <p:pic>
        <p:nvPicPr>
          <p:cNvPr id="5" name="Picture 4"/>
          <p:cNvPicPr>
            <a:picLocks noChangeAspect="1"/>
          </p:cNvPicPr>
          <p:nvPr/>
        </p:nvPicPr>
        <p:blipFill>
          <a:blip r:embed="rId3"/>
          <a:stretch>
            <a:fillRect/>
          </a:stretch>
        </p:blipFill>
        <p:spPr>
          <a:xfrm>
            <a:off x="159193" y="5105385"/>
            <a:ext cx="11780083" cy="484046"/>
          </a:xfrm>
          <a:prstGeom prst="rect">
            <a:avLst/>
          </a:prstGeom>
        </p:spPr>
      </p:pic>
    </p:spTree>
    <p:extLst>
      <p:ext uri="{BB962C8B-B14F-4D97-AF65-F5344CB8AC3E}">
        <p14:creationId xmlns:p14="http://schemas.microsoft.com/office/powerpoint/2010/main" val="1644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normAutofit fontScale="90000"/>
          </a:bodyPr>
          <a:lstStyle/>
          <a:p>
            <a:r>
              <a:rPr lang="en-US" altLang="en-US" sz="3500" dirty="0"/>
              <a:t>Just what does an </a:t>
            </a:r>
            <a:br>
              <a:rPr lang="en-US" altLang="en-US" sz="3500" dirty="0"/>
            </a:br>
            <a:r>
              <a:rPr lang="en-US" altLang="en-US" sz="3500" dirty="0"/>
              <a:t>A/D converter DO?</a:t>
            </a:r>
          </a:p>
        </p:txBody>
      </p:sp>
      <p:sp>
        <p:nvSpPr>
          <p:cNvPr id="186371" name="Rectangle 3"/>
          <p:cNvSpPr>
            <a:spLocks noGrp="1" noChangeArrowheads="1"/>
          </p:cNvSpPr>
          <p:nvPr>
            <p:ph type="body" sz="half" idx="1"/>
          </p:nvPr>
        </p:nvSpPr>
        <p:spPr>
          <a:xfrm>
            <a:off x="1981201" y="1868488"/>
            <a:ext cx="7847013" cy="595312"/>
          </a:xfrm>
        </p:spPr>
        <p:txBody>
          <a:bodyPr/>
          <a:lstStyle/>
          <a:p>
            <a:r>
              <a:rPr lang="en-US" altLang="en-US" sz="2600" dirty="0"/>
              <a:t>Converts analog signals into binary words</a:t>
            </a:r>
          </a:p>
          <a:p>
            <a:pPr>
              <a:buFont typeface="Wingdings" panose="05000000000000000000" pitchFamily="2" charset="2"/>
              <a:buNone/>
            </a:pPr>
            <a:endParaRPr lang="en-US" altLang="en-US" sz="2600" dirty="0"/>
          </a:p>
        </p:txBody>
      </p:sp>
      <p:pic>
        <p:nvPicPr>
          <p:cNvPr id="186372"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37065" y="2562896"/>
            <a:ext cx="10760737" cy="3704445"/>
          </a:xfrm>
          <a:noFill/>
          <a:ln/>
        </p:spPr>
      </p:pic>
    </p:spTree>
    <p:extLst>
      <p:ext uri="{BB962C8B-B14F-4D97-AF65-F5344CB8AC3E}">
        <p14:creationId xmlns:p14="http://schemas.microsoft.com/office/powerpoint/2010/main" val="323702094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0"/>
          </p:nvPr>
        </p:nvSpPr>
        <p:spPr>
          <a:noFill/>
        </p:spPr>
        <p:txBody>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baseline="0">
                <a:solidFill>
                  <a:schemeClr val="bg2"/>
                </a:solidFill>
                <a:latin typeface="Arial" panose="020B0604020202020204" pitchFamily="34" charset="0"/>
              </a:rPr>
              <a:t>4.</a:t>
            </a:r>
            <a:fld id="{85741C3D-9A63-4326-A859-EB26F543439B}" type="slidenum">
              <a:rPr lang="en-US" altLang="en-US" baseline="0">
                <a:solidFill>
                  <a:schemeClr val="bg2"/>
                </a:solidFill>
                <a:latin typeface="Arial" panose="020B0604020202020204" pitchFamily="34" charset="0"/>
              </a:rPr>
              <a:pPr/>
              <a:t>42</a:t>
            </a:fld>
            <a:endParaRPr lang="en-US" altLang="en-US" baseline="0">
              <a:solidFill>
                <a:schemeClr val="bg2"/>
              </a:solidFill>
              <a:latin typeface="Arial" panose="020B0604020202020204" pitchFamily="34" charset="0"/>
            </a:endParaRPr>
          </a:p>
        </p:txBody>
      </p:sp>
      <p:sp>
        <p:nvSpPr>
          <p:cNvPr id="14346" name="Line 9"/>
          <p:cNvSpPr>
            <a:spLocks noChangeShapeType="1"/>
          </p:cNvSpPr>
          <p:nvPr/>
        </p:nvSpPr>
        <p:spPr bwMode="auto">
          <a:xfrm>
            <a:off x="1981200" y="26670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7" name="Line 10"/>
          <p:cNvSpPr>
            <a:spLocks noChangeShapeType="1"/>
          </p:cNvSpPr>
          <p:nvPr/>
        </p:nvSpPr>
        <p:spPr bwMode="auto">
          <a:xfrm>
            <a:off x="1982788" y="4876800"/>
            <a:ext cx="8153400" cy="0"/>
          </a:xfrm>
          <a:prstGeom prst="line">
            <a:avLst/>
          </a:prstGeom>
          <a:noFill/>
          <a:ln w="762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48" name="Rectangle 11"/>
          <p:cNvSpPr>
            <a:spLocks noChangeArrowheads="1"/>
          </p:cNvSpPr>
          <p:nvPr/>
        </p:nvSpPr>
        <p:spPr bwMode="auto">
          <a:xfrm>
            <a:off x="2019300" y="2759076"/>
            <a:ext cx="8077200" cy="2062103"/>
          </a:xfrm>
          <a:prstGeom prst="rect">
            <a:avLst/>
          </a:prstGeom>
          <a:solidFill>
            <a:srgbClr val="99FF33"/>
          </a:solidFill>
          <a:ln>
            <a:noFill/>
          </a:ln>
          <a:effectLst/>
          <a:extLst>
            <a:ext uri="{91240B29-F687-4F45-9708-019B960494DF}">
              <a14:hiddenLine xmlns:a14="http://schemas.microsoft.com/office/drawing/2010/main" w="76200" algn="ctr">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pPr algn="ctr"/>
            <a:r>
              <a:rPr lang="en-US" altLang="en-US" sz="3200" b="1" baseline="0" dirty="0">
                <a:latin typeface="Arial" panose="020B0604020202020204" pitchFamily="34" charset="0"/>
              </a:rPr>
              <a:t>According to the </a:t>
            </a:r>
            <a:r>
              <a:rPr lang="en-US" altLang="en-US" sz="3200" b="1" baseline="0" dirty="0" err="1">
                <a:latin typeface="Arial" panose="020B0604020202020204" pitchFamily="34" charset="0"/>
              </a:rPr>
              <a:t>Nyquist</a:t>
            </a:r>
            <a:r>
              <a:rPr lang="en-US" altLang="en-US" sz="3200" b="1" baseline="0" dirty="0">
                <a:latin typeface="Arial" panose="020B0604020202020204" pitchFamily="34" charset="0"/>
              </a:rPr>
              <a:t> theorem, the sampling rate must be</a:t>
            </a:r>
          </a:p>
          <a:p>
            <a:pPr algn="ctr"/>
            <a:r>
              <a:rPr lang="en-US" altLang="en-US" sz="3200" b="1" baseline="0" dirty="0">
                <a:latin typeface="Arial" panose="020B0604020202020204" pitchFamily="34" charset="0"/>
              </a:rPr>
              <a:t>at least 2 times the highest frequency contained in the signal.</a:t>
            </a:r>
          </a:p>
        </p:txBody>
      </p:sp>
      <p:grpSp>
        <p:nvGrpSpPr>
          <p:cNvPr id="14349" name="Group 12"/>
          <p:cNvGrpSpPr>
            <a:grpSpLocks/>
          </p:cNvGrpSpPr>
          <p:nvPr/>
        </p:nvGrpSpPr>
        <p:grpSpPr bwMode="auto">
          <a:xfrm>
            <a:off x="1981200" y="1981200"/>
            <a:ext cx="1143000" cy="566738"/>
            <a:chOff x="1200" y="1248"/>
            <a:chExt cx="720" cy="357"/>
          </a:xfrm>
        </p:grpSpPr>
        <p:pic>
          <p:nvPicPr>
            <p:cNvPr id="14350"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51" name="Text Box 14"/>
            <p:cNvSpPr txBox="1">
              <a:spLocks noChangeArrowheads="1"/>
            </p:cNvSpPr>
            <p:nvPr/>
          </p:nvSpPr>
          <p:spPr bwMode="auto">
            <a:xfrm>
              <a:off x="1284" y="1248"/>
              <a:ext cx="55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baseline="-14000">
                  <a:solidFill>
                    <a:schemeClr val="tx1"/>
                  </a:solidFill>
                  <a:latin typeface="Times New Roman" panose="02020603050405020304" pitchFamily="18" charset="0"/>
                </a:defRPr>
              </a:lvl1pPr>
              <a:lvl2pPr marL="742950" indent="-285750">
                <a:defRPr sz="2000" baseline="-14000">
                  <a:solidFill>
                    <a:schemeClr val="tx1"/>
                  </a:solidFill>
                  <a:latin typeface="Times New Roman" panose="02020603050405020304" pitchFamily="18" charset="0"/>
                </a:defRPr>
              </a:lvl2pPr>
              <a:lvl3pPr marL="1143000" indent="-228600">
                <a:defRPr sz="2000" baseline="-14000">
                  <a:solidFill>
                    <a:schemeClr val="tx1"/>
                  </a:solidFill>
                  <a:latin typeface="Times New Roman" panose="02020603050405020304" pitchFamily="18" charset="0"/>
                </a:defRPr>
              </a:lvl3pPr>
              <a:lvl4pPr marL="1600200" indent="-228600">
                <a:defRPr sz="2000" baseline="-14000">
                  <a:solidFill>
                    <a:schemeClr val="tx1"/>
                  </a:solidFill>
                  <a:latin typeface="Times New Roman" panose="02020603050405020304" pitchFamily="18" charset="0"/>
                </a:defRPr>
              </a:lvl4pPr>
              <a:lvl5pPr marL="2057400" indent="-228600">
                <a:defRPr sz="2000" baseline="-14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baseline="-14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baseline="-14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baseline="-14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baseline="-14000">
                  <a:solidFill>
                    <a:schemeClr val="tx1"/>
                  </a:solidFill>
                  <a:latin typeface="Times New Roman" panose="02020603050405020304" pitchFamily="18" charset="0"/>
                </a:defRPr>
              </a:lvl9pPr>
            </a:lstStyle>
            <a:p>
              <a:r>
                <a:rPr lang="en-US" altLang="en-US" sz="2800" b="1" i="1" baseline="0">
                  <a:solidFill>
                    <a:schemeClr val="hlink"/>
                  </a:solidFill>
                </a:rPr>
                <a:t>Note</a:t>
              </a:r>
              <a:endParaRPr lang="en-US" altLang="en-US"/>
            </a:p>
          </p:txBody>
        </p:sp>
      </p:grpSp>
    </p:spTree>
    <p:extLst>
      <p:ext uri="{BB962C8B-B14F-4D97-AF65-F5344CB8AC3E}">
        <p14:creationId xmlns:p14="http://schemas.microsoft.com/office/powerpoint/2010/main" val="33707233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827314" y="338138"/>
            <a:ext cx="8697686" cy="1079500"/>
          </a:xfrm>
        </p:spPr>
        <p:txBody>
          <a:bodyPr>
            <a:noAutofit/>
          </a:bodyPr>
          <a:lstStyle/>
          <a:p>
            <a:r>
              <a:rPr lang="en-US" altLang="en-US" sz="4000" u="sng" dirty="0">
                <a:latin typeface="Arial Black" panose="020B0A04020102020204" pitchFamily="34" charset="0"/>
              </a:rPr>
              <a:t>Analog </a:t>
            </a:r>
            <a:r>
              <a:rPr lang="en-US" altLang="en-US" sz="4000" u="sng" dirty="0">
                <a:latin typeface="Arial Black" panose="020B0A04020102020204" pitchFamily="34" charset="0"/>
                <a:sym typeface="Wingdings" panose="05000000000000000000" pitchFamily="2" charset="2"/>
              </a:rPr>
              <a:t> Digital Conversion </a:t>
            </a:r>
            <a:br>
              <a:rPr lang="en-US" altLang="en-US" sz="4000" u="sng" dirty="0">
                <a:latin typeface="Arial Black" panose="020B0A04020102020204" pitchFamily="34" charset="0"/>
                <a:sym typeface="Wingdings" panose="05000000000000000000" pitchFamily="2" charset="2"/>
              </a:rPr>
            </a:br>
            <a:r>
              <a:rPr lang="en-US" altLang="en-US" sz="4000" u="sng" dirty="0">
                <a:latin typeface="Arial Black" panose="020B0A04020102020204" pitchFamily="34" charset="0"/>
                <a:sym typeface="Wingdings" panose="05000000000000000000" pitchFamily="2" charset="2"/>
              </a:rPr>
              <a:t>2-Step Process:</a:t>
            </a:r>
            <a:endParaRPr lang="en-US" altLang="en-US" sz="4000" dirty="0">
              <a:latin typeface="Arial Black" panose="020B0A04020102020204" pitchFamily="34" charset="0"/>
            </a:endParaRPr>
          </a:p>
        </p:txBody>
      </p:sp>
      <p:sp>
        <p:nvSpPr>
          <p:cNvPr id="187395" name="Rectangle 3"/>
          <p:cNvSpPr>
            <a:spLocks noGrp="1" noChangeArrowheads="1"/>
          </p:cNvSpPr>
          <p:nvPr>
            <p:ph type="body" idx="1"/>
          </p:nvPr>
        </p:nvSpPr>
        <p:spPr>
          <a:xfrm>
            <a:off x="928913" y="2209801"/>
            <a:ext cx="10813143" cy="4068763"/>
          </a:xfrm>
        </p:spPr>
        <p:txBody>
          <a:bodyPr>
            <a:normAutofit/>
          </a:bodyPr>
          <a:lstStyle/>
          <a:p>
            <a:r>
              <a:rPr lang="en-US" altLang="en-US" sz="4400" dirty="0"/>
              <a:t>Quantizing - breaking down analog value is a set of finite states</a:t>
            </a:r>
          </a:p>
          <a:p>
            <a:r>
              <a:rPr lang="en-US" altLang="en-US" sz="4400" dirty="0"/>
              <a:t>Encoding - assigning a digital word or number to each state and matching it to the input signal</a:t>
            </a:r>
          </a:p>
        </p:txBody>
      </p:sp>
    </p:spTree>
    <p:extLst>
      <p:ext uri="{BB962C8B-B14F-4D97-AF65-F5344CB8AC3E}">
        <p14:creationId xmlns:p14="http://schemas.microsoft.com/office/powerpoint/2010/main" val="299857642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r>
              <a:rPr lang="en-US" altLang="en-US"/>
              <a:t>Step 1: Quantizing</a:t>
            </a:r>
          </a:p>
        </p:txBody>
      </p:sp>
      <p:sp>
        <p:nvSpPr>
          <p:cNvPr id="188419" name="Rectangle 3"/>
          <p:cNvSpPr>
            <a:spLocks noGrp="1" noChangeArrowheads="1"/>
          </p:cNvSpPr>
          <p:nvPr>
            <p:ph type="body" sz="half" idx="1"/>
          </p:nvPr>
        </p:nvSpPr>
        <p:spPr>
          <a:xfrm>
            <a:off x="336281" y="4916510"/>
            <a:ext cx="6231944" cy="1524000"/>
          </a:xfrm>
        </p:spPr>
        <p:txBody>
          <a:bodyPr>
            <a:normAutofit fontScale="92500" lnSpcReduction="10000"/>
          </a:bodyPr>
          <a:lstStyle/>
          <a:p>
            <a:pPr>
              <a:buFont typeface="Wingdings" panose="05000000000000000000" pitchFamily="2" charset="2"/>
              <a:buNone/>
            </a:pPr>
            <a:r>
              <a:rPr lang="en-US" altLang="en-US" sz="2600" dirty="0"/>
              <a:t>Example: </a:t>
            </a:r>
          </a:p>
          <a:p>
            <a:pPr>
              <a:buFont typeface="Wingdings" panose="05000000000000000000" pitchFamily="2" charset="2"/>
              <a:buNone/>
            </a:pPr>
            <a:r>
              <a:rPr lang="en-US" altLang="en-US" sz="2600" dirty="0"/>
              <a:t>	You have 0-10V signals.  Separate them into a set of discrete states with </a:t>
            </a:r>
            <a:r>
              <a:rPr lang="en-US" altLang="en-US" sz="2600" dirty="0">
                <a:solidFill>
                  <a:srgbClr val="FF0000"/>
                </a:solidFill>
              </a:rPr>
              <a:t>1.25V </a:t>
            </a:r>
            <a:r>
              <a:rPr lang="en-US" altLang="en-US" sz="2600" dirty="0"/>
              <a:t>increments.  (How did we get 1.25V?  See next slide…)</a:t>
            </a:r>
          </a:p>
        </p:txBody>
      </p:sp>
      <p:graphicFrame>
        <p:nvGraphicFramePr>
          <p:cNvPr id="188420" name="Group 4"/>
          <p:cNvGraphicFramePr>
            <a:graphicFrameLocks noGrp="1"/>
          </p:cNvGraphicFramePr>
          <p:nvPr>
            <p:ph sz="half" idx="2"/>
            <p:extLst>
              <p:ext uri="{D42A27DB-BD31-4B8C-83A1-F6EECF244321}">
                <p14:modId xmlns:p14="http://schemas.microsoft.com/office/powerpoint/2010/main" val="1356245357"/>
              </p:ext>
            </p:extLst>
          </p:nvPr>
        </p:nvGraphicFramePr>
        <p:xfrm>
          <a:off x="7399985" y="479738"/>
          <a:ext cx="4343400" cy="4723768"/>
        </p:xfrm>
        <a:graphic>
          <a:graphicData uri="http://schemas.openxmlformats.org/drawingml/2006/table">
            <a:tbl>
              <a:tblPr/>
              <a:tblGrid>
                <a:gridCol w="1600200"/>
                <a:gridCol w="2743200"/>
              </a:tblGrid>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Output States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Discrete Voltage Ranges (V)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0.00-1.25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1.25-2.50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2.50-3.75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3.75-5.00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5.00-6.25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165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6.25-7.50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7.50-8.75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3238">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8.75-10.0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76659909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21771" y="0"/>
            <a:ext cx="10515600" cy="1325563"/>
          </a:xfrm>
        </p:spPr>
        <p:txBody>
          <a:bodyPr/>
          <a:lstStyle/>
          <a:p>
            <a:r>
              <a:rPr lang="en-US" altLang="en-US" b="1" dirty="0">
                <a:latin typeface="Arial Black" panose="020B0A04020102020204" pitchFamily="34" charset="0"/>
              </a:rPr>
              <a:t>Quantizing</a:t>
            </a:r>
          </a:p>
        </p:txBody>
      </p:sp>
      <p:sp>
        <p:nvSpPr>
          <p:cNvPr id="189443" name="Rectangle 3"/>
          <p:cNvSpPr>
            <a:spLocks noGrp="1" noChangeArrowheads="1"/>
          </p:cNvSpPr>
          <p:nvPr>
            <p:ph type="body" idx="1"/>
          </p:nvPr>
        </p:nvSpPr>
        <p:spPr>
          <a:xfrm>
            <a:off x="1981200" y="1719264"/>
            <a:ext cx="8229600" cy="4071937"/>
          </a:xfrm>
        </p:spPr>
        <p:txBody>
          <a:bodyPr>
            <a:normAutofit lnSpcReduction="10000"/>
          </a:bodyPr>
          <a:lstStyle/>
          <a:p>
            <a:pPr>
              <a:lnSpc>
                <a:spcPct val="80000"/>
              </a:lnSpc>
              <a:buFont typeface="Wingdings" panose="05000000000000000000" pitchFamily="2" charset="2"/>
              <a:buNone/>
            </a:pPr>
            <a:r>
              <a:rPr lang="en-US" altLang="en-US" sz="2900" b="1"/>
              <a:t>The number of possible states that the converter can output is:</a:t>
            </a:r>
          </a:p>
          <a:p>
            <a:pPr algn="ctr">
              <a:lnSpc>
                <a:spcPct val="80000"/>
              </a:lnSpc>
              <a:buFont typeface="Wingdings" panose="05000000000000000000" pitchFamily="2" charset="2"/>
              <a:buNone/>
            </a:pPr>
            <a:r>
              <a:rPr lang="en-US" altLang="en-US" sz="2900"/>
              <a:t>	N=2</a:t>
            </a:r>
            <a:r>
              <a:rPr lang="en-US" altLang="en-US" sz="2900" baseline="30000"/>
              <a:t>n</a:t>
            </a:r>
            <a:r>
              <a:rPr lang="en-US" altLang="en-US" sz="2900"/>
              <a:t> </a:t>
            </a:r>
          </a:p>
          <a:p>
            <a:pPr>
              <a:lnSpc>
                <a:spcPct val="80000"/>
              </a:lnSpc>
              <a:buFont typeface="Wingdings" panose="05000000000000000000" pitchFamily="2" charset="2"/>
              <a:buNone/>
            </a:pPr>
            <a:r>
              <a:rPr lang="en-US" altLang="en-US" sz="2900"/>
              <a:t>where n is the number of bits in the AD converter</a:t>
            </a:r>
          </a:p>
          <a:p>
            <a:pPr>
              <a:lnSpc>
                <a:spcPct val="80000"/>
              </a:lnSpc>
              <a:buFont typeface="Wingdings" panose="05000000000000000000" pitchFamily="2" charset="2"/>
              <a:buNone/>
            </a:pPr>
            <a:endParaRPr lang="en-US" altLang="en-US" sz="2900"/>
          </a:p>
          <a:p>
            <a:pPr>
              <a:lnSpc>
                <a:spcPct val="80000"/>
              </a:lnSpc>
              <a:buFont typeface="Wingdings" panose="05000000000000000000" pitchFamily="2" charset="2"/>
              <a:buNone/>
            </a:pPr>
            <a:r>
              <a:rPr lang="en-US" altLang="en-US" sz="2900"/>
              <a:t>Example: For a 3 bit A/D converter, N=2</a:t>
            </a:r>
            <a:r>
              <a:rPr lang="en-US" altLang="en-US" sz="2900" baseline="30000"/>
              <a:t>3</a:t>
            </a:r>
            <a:r>
              <a:rPr lang="en-US" altLang="en-US" sz="2900"/>
              <a:t>=8.</a:t>
            </a:r>
          </a:p>
          <a:p>
            <a:pPr>
              <a:lnSpc>
                <a:spcPct val="80000"/>
              </a:lnSpc>
              <a:buFont typeface="Wingdings" panose="05000000000000000000" pitchFamily="2" charset="2"/>
              <a:buNone/>
            </a:pPr>
            <a:endParaRPr lang="en-US" altLang="en-US" sz="2900" b="1"/>
          </a:p>
          <a:p>
            <a:pPr>
              <a:lnSpc>
                <a:spcPct val="80000"/>
              </a:lnSpc>
              <a:buFont typeface="Wingdings" panose="05000000000000000000" pitchFamily="2" charset="2"/>
              <a:buNone/>
            </a:pPr>
            <a:r>
              <a:rPr lang="en-US" altLang="en-US" sz="2900" b="1"/>
              <a:t>Analog quantization size:</a:t>
            </a:r>
          </a:p>
          <a:p>
            <a:pPr>
              <a:lnSpc>
                <a:spcPct val="80000"/>
              </a:lnSpc>
              <a:buFont typeface="Wingdings" panose="05000000000000000000" pitchFamily="2" charset="2"/>
              <a:buNone/>
            </a:pPr>
            <a:r>
              <a:rPr lang="en-US" altLang="en-US" sz="2900"/>
              <a:t>Q=(V</a:t>
            </a:r>
            <a:r>
              <a:rPr lang="en-US" altLang="en-US" sz="2000"/>
              <a:t>max</a:t>
            </a:r>
            <a:r>
              <a:rPr lang="en-US" altLang="en-US" sz="2900"/>
              <a:t>-V</a:t>
            </a:r>
            <a:r>
              <a:rPr lang="en-US" altLang="en-US" sz="2000"/>
              <a:t>min</a:t>
            </a:r>
            <a:r>
              <a:rPr lang="en-US" altLang="en-US" sz="2900"/>
              <a:t>)/N = (10V – 0V)/8 = </a:t>
            </a:r>
            <a:r>
              <a:rPr lang="en-US" altLang="en-US" sz="2900">
                <a:solidFill>
                  <a:srgbClr val="FF0000"/>
                </a:solidFill>
              </a:rPr>
              <a:t>1.25V</a:t>
            </a:r>
          </a:p>
        </p:txBody>
      </p:sp>
    </p:spTree>
    <p:extLst>
      <p:ext uri="{BB962C8B-B14F-4D97-AF65-F5344CB8AC3E}">
        <p14:creationId xmlns:p14="http://schemas.microsoft.com/office/powerpoint/2010/main" val="344871561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US" altLang="en-US"/>
              <a:t>Encoding</a:t>
            </a:r>
          </a:p>
        </p:txBody>
      </p:sp>
      <p:sp>
        <p:nvSpPr>
          <p:cNvPr id="190467" name="Rectangle 3"/>
          <p:cNvSpPr>
            <a:spLocks noGrp="1" noChangeArrowheads="1"/>
          </p:cNvSpPr>
          <p:nvPr>
            <p:ph type="body" sz="half" idx="1"/>
          </p:nvPr>
        </p:nvSpPr>
        <p:spPr>
          <a:xfrm>
            <a:off x="684011" y="2247297"/>
            <a:ext cx="4248597" cy="1706517"/>
          </a:xfrm>
        </p:spPr>
        <p:txBody>
          <a:bodyPr/>
          <a:lstStyle/>
          <a:p>
            <a:r>
              <a:rPr lang="en-US" altLang="en-US" sz="2600" dirty="0"/>
              <a:t>Here we assign the digital value (binary number) to each state for the computer to read.</a:t>
            </a:r>
          </a:p>
        </p:txBody>
      </p:sp>
      <p:graphicFrame>
        <p:nvGraphicFramePr>
          <p:cNvPr id="190468" name="Group 4"/>
          <p:cNvGraphicFramePr>
            <a:graphicFrameLocks noGrp="1"/>
          </p:cNvGraphicFramePr>
          <p:nvPr>
            <p:ph sz="half" idx="2"/>
            <p:extLst>
              <p:ext uri="{D42A27DB-BD31-4B8C-83A1-F6EECF244321}">
                <p14:modId xmlns:p14="http://schemas.microsoft.com/office/powerpoint/2010/main" val="2875783068"/>
              </p:ext>
            </p:extLst>
          </p:nvPr>
        </p:nvGraphicFramePr>
        <p:xfrm>
          <a:off x="6877318" y="672922"/>
          <a:ext cx="4853190" cy="5458001"/>
        </p:xfrm>
        <a:graphic>
          <a:graphicData uri="http://schemas.openxmlformats.org/drawingml/2006/table">
            <a:tbl>
              <a:tblPr/>
              <a:tblGrid>
                <a:gridCol w="1299962"/>
                <a:gridCol w="3553228"/>
              </a:tblGrid>
              <a:tr h="839927">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Output States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Output 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309">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6309">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821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821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821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406">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821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8210">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smtClean="0">
                          <a:ln>
                            <a:noFill/>
                          </a:ln>
                          <a:solidFill>
                            <a:schemeClr val="tx1"/>
                          </a:solidFill>
                          <a:effectLst/>
                          <a:latin typeface="Arial" panose="020B0604020202020204" pitchFamily="34"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anose="05000000000000000000" pitchFamily="2" charset="2"/>
                        <a:defRPr sz="2600">
                          <a:solidFill>
                            <a:schemeClr val="tx1"/>
                          </a:solidFill>
                          <a:latin typeface="Arial" panose="020B0604020202020204" pitchFamily="34" charset="0"/>
                        </a:defRPr>
                      </a:lvl1pPr>
                      <a:lvl2pPr indent="-112713" algn="l">
                        <a:spcBef>
                          <a:spcPct val="20000"/>
                        </a:spcBef>
                        <a:buClr>
                          <a:schemeClr val="accent2"/>
                        </a:buClr>
                        <a:buSzPct val="70000"/>
                        <a:buFont typeface="Wingdings" panose="05000000000000000000" pitchFamily="2" charset="2"/>
                        <a:defRPr sz="2200">
                          <a:solidFill>
                            <a:schemeClr val="tx1"/>
                          </a:solidFill>
                          <a:latin typeface="Arial" panose="020B0604020202020204" pitchFamily="34" charset="0"/>
                        </a:defRPr>
                      </a:lvl2pPr>
                      <a:lvl3pPr indent="-220663" algn="l">
                        <a:spcBef>
                          <a:spcPct val="20000"/>
                        </a:spcBef>
                        <a:buClr>
                          <a:schemeClr val="accent1"/>
                        </a:buClr>
                        <a:buSzPct val="70000"/>
                        <a:buFont typeface="Wingdings" panose="05000000000000000000" pitchFamily="2" charset="2"/>
                        <a:defRPr sz="2100">
                          <a:solidFill>
                            <a:schemeClr val="tx1"/>
                          </a:solidFill>
                          <a:latin typeface="Arial" panose="020B0604020202020204" pitchFamily="34" charset="0"/>
                        </a:defRPr>
                      </a:lvl3pPr>
                      <a:lvl4pPr indent="-382588" algn="l">
                        <a:spcBef>
                          <a:spcPct val="20000"/>
                        </a:spcBef>
                        <a:buClr>
                          <a:schemeClr val="tx2"/>
                        </a:buClr>
                        <a:buSzPct val="75000"/>
                        <a:buFont typeface="Wingdings" panose="05000000000000000000" pitchFamily="2" charset="2"/>
                        <a:defRPr>
                          <a:solidFill>
                            <a:schemeClr val="tx1"/>
                          </a:solidFill>
                          <a:latin typeface="Arial" panose="020B0604020202020204" pitchFamily="34" charset="0"/>
                        </a:defRPr>
                      </a:lvl4pPr>
                      <a:lvl5pPr indent="-546100" algn="l">
                        <a:spcBef>
                          <a:spcPct val="20000"/>
                        </a:spcBef>
                        <a:buClr>
                          <a:schemeClr val="folHlink"/>
                        </a:buClr>
                        <a:buSzPct val="80000"/>
                        <a:buFont typeface="Wingdings" panose="05000000000000000000" pitchFamily="2" charset="2"/>
                        <a:defRPr>
                          <a:solidFill>
                            <a:schemeClr val="tx1"/>
                          </a:solidFill>
                          <a:latin typeface="Arial" panose="020B0604020202020204" pitchFamily="34" charset="0"/>
                        </a:defRPr>
                      </a:lvl5pPr>
                      <a:lvl6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6pPr>
                      <a:lvl7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7pPr>
                      <a:lvl8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8pPr>
                      <a:lvl9pPr indent="-546100" fontAlgn="base">
                        <a:spcBef>
                          <a:spcPct val="20000"/>
                        </a:spcBef>
                        <a:spcAft>
                          <a:spcPct val="0"/>
                        </a:spcAft>
                        <a:buClr>
                          <a:schemeClr val="folHlink"/>
                        </a:buClr>
                        <a:buSzPct val="80000"/>
                        <a:buFont typeface="Wingdings" panose="05000000000000000000" pitchFamily="2" charset="2"/>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None/>
                        <a:tabLst/>
                      </a:pPr>
                      <a:r>
                        <a:rPr kumimoji="0" lang="en-US" altLang="en-US" sz="2000" b="0" i="0" u="none" strike="noStrike" cap="none" normalizeH="0" baseline="0" dirty="0" smtClean="0">
                          <a:ln>
                            <a:noFill/>
                          </a:ln>
                          <a:solidFill>
                            <a:schemeClr val="tx1"/>
                          </a:solidFill>
                          <a:effectLst/>
                          <a:latin typeface="Arial" panose="020B0604020202020204" pitchFamily="34" charset="0"/>
                        </a:rPr>
                        <a:t>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90990431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838200" y="0"/>
            <a:ext cx="10515600" cy="1325563"/>
          </a:xfrm>
        </p:spPr>
        <p:txBody>
          <a:bodyPr/>
          <a:lstStyle/>
          <a:p>
            <a:r>
              <a:rPr lang="en-US" altLang="en-US" dirty="0">
                <a:latin typeface="Arial Black" panose="020B0A04020102020204" pitchFamily="34" charset="0"/>
              </a:rPr>
              <a:t>Accuracy of A/D Conversion</a:t>
            </a:r>
          </a:p>
        </p:txBody>
      </p:sp>
      <p:sp>
        <p:nvSpPr>
          <p:cNvPr id="191491" name="Rectangle 3"/>
          <p:cNvSpPr>
            <a:spLocks noGrp="1" noChangeArrowheads="1"/>
          </p:cNvSpPr>
          <p:nvPr>
            <p:ph type="body" idx="1"/>
          </p:nvPr>
        </p:nvSpPr>
        <p:spPr>
          <a:xfrm>
            <a:off x="0" y="1825625"/>
            <a:ext cx="12192000" cy="4351338"/>
          </a:xfrm>
        </p:spPr>
        <p:txBody>
          <a:bodyPr>
            <a:normAutofit/>
          </a:bodyPr>
          <a:lstStyle/>
          <a:p>
            <a:pPr>
              <a:lnSpc>
                <a:spcPct val="90000"/>
              </a:lnSpc>
              <a:buFont typeface="Wingdings" panose="05000000000000000000" pitchFamily="2" charset="2"/>
              <a:buNone/>
            </a:pPr>
            <a:r>
              <a:rPr lang="en-US" altLang="en-US" sz="3600" dirty="0"/>
              <a:t>There are two ways to best improve accuracy of A/D conversion:</a:t>
            </a:r>
          </a:p>
          <a:p>
            <a:pPr>
              <a:lnSpc>
                <a:spcPct val="90000"/>
              </a:lnSpc>
              <a:buFont typeface="Wingdings" panose="05000000000000000000" pitchFamily="2" charset="2"/>
              <a:buNone/>
            </a:pPr>
            <a:endParaRPr lang="en-US" altLang="en-US" sz="3600" dirty="0"/>
          </a:p>
          <a:p>
            <a:pPr>
              <a:lnSpc>
                <a:spcPct val="90000"/>
              </a:lnSpc>
            </a:pPr>
            <a:r>
              <a:rPr lang="en-US" altLang="en-US" sz="3600" dirty="0"/>
              <a:t>increasing the resolution which improves the accuracy in measuring the amplitude of the analog signal.</a:t>
            </a:r>
          </a:p>
          <a:p>
            <a:pPr>
              <a:lnSpc>
                <a:spcPct val="90000"/>
              </a:lnSpc>
              <a:buFont typeface="Wingdings" panose="05000000000000000000" pitchFamily="2" charset="2"/>
              <a:buNone/>
            </a:pPr>
            <a:endParaRPr lang="en-US" altLang="en-US" sz="3600" dirty="0"/>
          </a:p>
          <a:p>
            <a:pPr>
              <a:lnSpc>
                <a:spcPct val="90000"/>
              </a:lnSpc>
            </a:pPr>
            <a:r>
              <a:rPr lang="en-US" altLang="en-US" sz="3600" dirty="0"/>
              <a:t>increasing the sampling rate which increases the maximum frequency that can be measured.</a:t>
            </a:r>
          </a:p>
        </p:txBody>
      </p:sp>
    </p:spTree>
    <p:extLst>
      <p:ext uri="{BB962C8B-B14F-4D97-AF65-F5344CB8AC3E}">
        <p14:creationId xmlns:p14="http://schemas.microsoft.com/office/powerpoint/2010/main" val="82292574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450761" y="300456"/>
            <a:ext cx="7543800" cy="503238"/>
          </a:xfrm>
        </p:spPr>
        <p:txBody>
          <a:bodyPr>
            <a:noAutofit/>
          </a:bodyPr>
          <a:lstStyle/>
          <a:p>
            <a:r>
              <a:rPr lang="en-US" altLang="en-US" sz="6000" dirty="0">
                <a:latin typeface="Arial Black" panose="020B0A04020102020204" pitchFamily="34" charset="0"/>
              </a:rPr>
              <a:t>Resolution</a:t>
            </a:r>
          </a:p>
        </p:txBody>
      </p:sp>
      <p:sp>
        <p:nvSpPr>
          <p:cNvPr id="192515" name="Rectangle 3"/>
          <p:cNvSpPr>
            <a:spLocks noGrp="1" noChangeArrowheads="1"/>
          </p:cNvSpPr>
          <p:nvPr>
            <p:ph type="body" sz="half" idx="2"/>
          </p:nvPr>
        </p:nvSpPr>
        <p:spPr>
          <a:xfrm>
            <a:off x="450761" y="1600200"/>
            <a:ext cx="11217498" cy="4648200"/>
          </a:xfrm>
        </p:spPr>
        <p:txBody>
          <a:bodyPr>
            <a:normAutofit/>
          </a:bodyPr>
          <a:lstStyle/>
          <a:p>
            <a:r>
              <a:rPr lang="en-US" altLang="en-US" dirty="0"/>
              <a:t>Resolution (number of discrete values the converter can produce) = Analog Quantization size (Q)</a:t>
            </a:r>
          </a:p>
          <a:p>
            <a:pPr>
              <a:buFont typeface="Wingdings" panose="05000000000000000000" pitchFamily="2" charset="2"/>
              <a:buNone/>
            </a:pPr>
            <a:r>
              <a:rPr lang="en-US" altLang="en-US" dirty="0"/>
              <a:t>	(Q) = </a:t>
            </a:r>
            <a:r>
              <a:rPr lang="en-US" altLang="en-US" dirty="0" err="1"/>
              <a:t>Vrange</a:t>
            </a:r>
            <a:r>
              <a:rPr lang="en-US" altLang="en-US" dirty="0"/>
              <a:t> / 2^n, where </a:t>
            </a:r>
            <a:r>
              <a:rPr lang="en-US" altLang="en-US" dirty="0" err="1"/>
              <a:t>Vrange</a:t>
            </a:r>
            <a:r>
              <a:rPr lang="en-US" altLang="en-US" dirty="0"/>
              <a:t> is the range of analog voltages which can be represented</a:t>
            </a:r>
          </a:p>
          <a:p>
            <a:pPr>
              <a:buFont typeface="Wingdings" panose="05000000000000000000" pitchFamily="2" charset="2"/>
              <a:buNone/>
            </a:pPr>
            <a:endParaRPr lang="en-US" altLang="en-US" dirty="0"/>
          </a:p>
          <a:p>
            <a:r>
              <a:rPr lang="en-US" altLang="en-US" dirty="0">
                <a:solidFill>
                  <a:srgbClr val="FF0000"/>
                </a:solidFill>
              </a:rPr>
              <a:t>limited by signal-to-noise ratio (should be around 6dB)</a:t>
            </a:r>
          </a:p>
          <a:p>
            <a:pPr>
              <a:buFont typeface="Wingdings" panose="05000000000000000000" pitchFamily="2" charset="2"/>
              <a:buNone/>
            </a:pPr>
            <a:endParaRPr lang="en-US" altLang="en-US" dirty="0"/>
          </a:p>
          <a:p>
            <a:r>
              <a:rPr lang="en-US" altLang="en-US" dirty="0"/>
              <a:t>In our previous example: Q = 1.25V, this is a high resolution.  A lower resolution would be if we used a 2-bit converter, then the resolution would be 10/2^2 = 2.50V.</a:t>
            </a:r>
          </a:p>
        </p:txBody>
      </p:sp>
    </p:spTree>
    <p:extLst>
      <p:ext uri="{BB962C8B-B14F-4D97-AF65-F5344CB8AC3E}">
        <p14:creationId xmlns:p14="http://schemas.microsoft.com/office/powerpoint/2010/main" val="332249834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r>
              <a:rPr lang="en-US" altLang="en-US"/>
              <a:t>Sampling Rate</a:t>
            </a:r>
          </a:p>
        </p:txBody>
      </p:sp>
      <p:pic>
        <p:nvPicPr>
          <p:cNvPr id="193539"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371600"/>
            <a:ext cx="6934200" cy="3024188"/>
          </a:xfrm>
          <a:noFill/>
          <a:ln/>
        </p:spPr>
      </p:pic>
      <p:sp>
        <p:nvSpPr>
          <p:cNvPr id="193540" name="Text Box 4"/>
          <p:cNvSpPr txBox="1">
            <a:spLocks noChangeArrowheads="1"/>
          </p:cNvSpPr>
          <p:nvPr/>
        </p:nvSpPr>
        <p:spPr bwMode="auto">
          <a:xfrm>
            <a:off x="2133600" y="4876801"/>
            <a:ext cx="81534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sz="2400"/>
              <a:t>Frequency at which ADC evaluates analog signal.  As we see in the second picture, evaluating the signal more often more accurately depicts the ADC signal.  </a:t>
            </a:r>
          </a:p>
        </p:txBody>
      </p:sp>
    </p:spTree>
    <p:extLst>
      <p:ext uri="{BB962C8B-B14F-4D97-AF65-F5344CB8AC3E}">
        <p14:creationId xmlns:p14="http://schemas.microsoft.com/office/powerpoint/2010/main" val="268732265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088571"/>
          </a:xfrm>
        </p:spPr>
        <p:txBody>
          <a:bodyPr>
            <a:normAutofit/>
          </a:bodyPr>
          <a:lstStyle/>
          <a:p>
            <a:r>
              <a:rPr lang="en-US" sz="4800" b="1" dirty="0" smtClean="0">
                <a:latin typeface="Arial Black" panose="020B0A04020102020204" pitchFamily="34" charset="0"/>
              </a:rPr>
              <a:t>Instructor’s introduction</a:t>
            </a:r>
            <a:endParaRPr lang="en-US" sz="4800" b="1" dirty="0">
              <a:latin typeface="Arial Black" panose="020B0A04020102020204" pitchFamily="34" charset="0"/>
            </a:endParaRPr>
          </a:p>
        </p:txBody>
      </p:sp>
      <p:sp>
        <p:nvSpPr>
          <p:cNvPr id="3" name="Content Placeholder 2"/>
          <p:cNvSpPr>
            <a:spLocks noGrp="1"/>
          </p:cNvSpPr>
          <p:nvPr>
            <p:ph idx="1"/>
          </p:nvPr>
        </p:nvSpPr>
        <p:spPr>
          <a:xfrm>
            <a:off x="344714" y="1506311"/>
            <a:ext cx="10932885" cy="4351338"/>
          </a:xfrm>
        </p:spPr>
        <p:txBody>
          <a:bodyPr>
            <a:noAutofit/>
          </a:bodyPr>
          <a:lstStyle/>
          <a:p>
            <a:r>
              <a:rPr lang="en-US" sz="3200" dirty="0" smtClean="0"/>
              <a:t>Instructor Name : Dr. </a:t>
            </a:r>
            <a:r>
              <a:rPr lang="en-US" sz="3200" dirty="0" err="1" smtClean="0"/>
              <a:t>Shakeel</a:t>
            </a:r>
            <a:r>
              <a:rPr lang="en-US" sz="3200" dirty="0" smtClean="0"/>
              <a:t> Alvi</a:t>
            </a:r>
          </a:p>
          <a:p>
            <a:r>
              <a:rPr lang="en-US" sz="3200" dirty="0" smtClean="0"/>
              <a:t>Teaching Experience </a:t>
            </a:r>
          </a:p>
          <a:p>
            <a:pPr lvl="1"/>
            <a:r>
              <a:rPr lang="en-US" sz="2800" dirty="0" smtClean="0"/>
              <a:t>05 years at CAE (College of Aeronautical Engineering), NUST</a:t>
            </a:r>
          </a:p>
          <a:p>
            <a:pPr lvl="1"/>
            <a:r>
              <a:rPr lang="en-US" sz="2800" dirty="0" smtClean="0"/>
              <a:t>07 years at SEECS, NUST</a:t>
            </a:r>
          </a:p>
          <a:p>
            <a:r>
              <a:rPr lang="en-US" sz="3200" dirty="0" smtClean="0"/>
              <a:t>Work Experience: 35 years in PAF</a:t>
            </a:r>
          </a:p>
          <a:p>
            <a:r>
              <a:rPr lang="en-US" sz="3200" dirty="0" smtClean="0"/>
              <a:t>Office :  Old SEECS library (But is usually at Sir </a:t>
            </a:r>
            <a:r>
              <a:rPr lang="en-US" sz="3200" dirty="0" err="1" smtClean="0"/>
              <a:t>Habeel’s</a:t>
            </a:r>
            <a:r>
              <a:rPr lang="en-US" sz="3200" dirty="0" smtClean="0"/>
              <a:t> office) </a:t>
            </a:r>
            <a:endParaRPr lang="en-US" sz="3200" dirty="0"/>
          </a:p>
          <a:p>
            <a:r>
              <a:rPr lang="en-US" sz="3200" dirty="0" smtClean="0"/>
              <a:t>Lectures on : Wednesday , Thursday, Friday</a:t>
            </a:r>
          </a:p>
          <a:p>
            <a:r>
              <a:rPr lang="en-US" sz="3200" dirty="0" smtClean="0"/>
              <a:t>Labs : Thursday</a:t>
            </a:r>
          </a:p>
          <a:p>
            <a:r>
              <a:rPr lang="en-US" sz="3200" dirty="0" smtClean="0"/>
              <a:t>Email: shakeel.alvi@seecs.edu.pk</a:t>
            </a:r>
            <a:endParaRPr lang="en-US" sz="3200" dirty="0"/>
          </a:p>
        </p:txBody>
      </p:sp>
    </p:spTree>
    <p:extLst>
      <p:ext uri="{BB962C8B-B14F-4D97-AF65-F5344CB8AC3E}">
        <p14:creationId xmlns:p14="http://schemas.microsoft.com/office/powerpoint/2010/main" val="9763460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7257" y="0"/>
            <a:ext cx="10515600" cy="1325563"/>
          </a:xfrm>
        </p:spPr>
        <p:txBody>
          <a:bodyPr>
            <a:normAutofit/>
          </a:bodyPr>
          <a:lstStyle/>
          <a:p>
            <a:r>
              <a:rPr lang="en-US" altLang="en-US" sz="5400" dirty="0">
                <a:latin typeface="Arial Black" panose="020B0A04020102020204" pitchFamily="34" charset="0"/>
              </a:rPr>
              <a:t>Aliasing</a:t>
            </a:r>
          </a:p>
        </p:txBody>
      </p:sp>
      <p:sp>
        <p:nvSpPr>
          <p:cNvPr id="194563" name="Rectangle 3"/>
          <p:cNvSpPr>
            <a:spLocks noGrp="1" noChangeArrowheads="1"/>
          </p:cNvSpPr>
          <p:nvPr>
            <p:ph type="body" idx="1"/>
          </p:nvPr>
        </p:nvSpPr>
        <p:spPr>
          <a:xfrm>
            <a:off x="638628" y="1066800"/>
            <a:ext cx="10682514" cy="4833938"/>
          </a:xfrm>
        </p:spPr>
        <p:txBody>
          <a:bodyPr>
            <a:noAutofit/>
          </a:bodyPr>
          <a:lstStyle/>
          <a:p>
            <a:pPr>
              <a:lnSpc>
                <a:spcPct val="90000"/>
              </a:lnSpc>
            </a:pPr>
            <a:r>
              <a:rPr lang="en-US" altLang="en-US" sz="3600" dirty="0"/>
              <a:t>Occurs when the input signal is changing much faster than the sample rate.  </a:t>
            </a:r>
          </a:p>
          <a:p>
            <a:pPr>
              <a:lnSpc>
                <a:spcPct val="90000"/>
              </a:lnSpc>
              <a:buFont typeface="Wingdings" panose="05000000000000000000" pitchFamily="2" charset="2"/>
              <a:buNone/>
            </a:pPr>
            <a:r>
              <a:rPr lang="en-US" altLang="en-US" sz="3600" dirty="0"/>
              <a:t>	</a:t>
            </a:r>
          </a:p>
          <a:p>
            <a:pPr>
              <a:lnSpc>
                <a:spcPct val="90000"/>
              </a:lnSpc>
              <a:buFont typeface="Wingdings" panose="05000000000000000000" pitchFamily="2" charset="2"/>
              <a:buNone/>
            </a:pPr>
            <a:r>
              <a:rPr lang="en-US" altLang="en-US" sz="3600" dirty="0"/>
              <a:t>	For example, a 2 kHz sine wave being sampled at 1.5 kHz would be reconstructed as a 500 Hz (the aliased signal) sine wave.  </a:t>
            </a:r>
          </a:p>
          <a:p>
            <a:pPr>
              <a:lnSpc>
                <a:spcPct val="90000"/>
              </a:lnSpc>
              <a:buFont typeface="Wingdings" panose="05000000000000000000" pitchFamily="2" charset="2"/>
              <a:buNone/>
            </a:pPr>
            <a:endParaRPr lang="en-US" altLang="en-US" sz="3600" dirty="0"/>
          </a:p>
          <a:p>
            <a:pPr>
              <a:lnSpc>
                <a:spcPct val="90000"/>
              </a:lnSpc>
              <a:buFont typeface="Wingdings" panose="05000000000000000000" pitchFamily="2" charset="2"/>
              <a:buNone/>
            </a:pPr>
            <a:r>
              <a:rPr lang="en-US" altLang="en-US" sz="3600" u="sng" dirty="0" err="1"/>
              <a:t>Nyquist</a:t>
            </a:r>
            <a:r>
              <a:rPr lang="en-US" altLang="en-US" sz="3600" u="sng" dirty="0"/>
              <a:t> Rule:</a:t>
            </a:r>
          </a:p>
          <a:p>
            <a:pPr>
              <a:lnSpc>
                <a:spcPct val="90000"/>
              </a:lnSpc>
            </a:pPr>
            <a:r>
              <a:rPr lang="en-US" altLang="en-US" sz="3600" dirty="0"/>
              <a:t>Use a sampling frequency at least twice as high as the maximum frequency in the signal to avoid aliasing.</a:t>
            </a:r>
          </a:p>
        </p:txBody>
      </p:sp>
    </p:spTree>
    <p:extLst>
      <p:ext uri="{BB962C8B-B14F-4D97-AF65-F5344CB8AC3E}">
        <p14:creationId xmlns:p14="http://schemas.microsoft.com/office/powerpoint/2010/main" val="25112742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ltLang="en-US"/>
              <a:t>Overall Better Accuracy</a:t>
            </a:r>
          </a:p>
        </p:txBody>
      </p:sp>
      <p:sp>
        <p:nvSpPr>
          <p:cNvPr id="195587" name="Rectangle 3"/>
          <p:cNvSpPr>
            <a:spLocks noGrp="1" noChangeArrowheads="1"/>
          </p:cNvSpPr>
          <p:nvPr>
            <p:ph type="body" sz="half" idx="1"/>
          </p:nvPr>
        </p:nvSpPr>
        <p:spPr>
          <a:xfrm>
            <a:off x="1981200" y="1828800"/>
            <a:ext cx="8305800" cy="990600"/>
          </a:xfrm>
        </p:spPr>
        <p:txBody>
          <a:bodyPr/>
          <a:lstStyle/>
          <a:p>
            <a:r>
              <a:rPr lang="en-US" altLang="en-US" sz="2600"/>
              <a:t>Increasing both the sampling rate and the resolution you can obtain better accuracy in your AD signals.</a:t>
            </a:r>
          </a:p>
        </p:txBody>
      </p:sp>
      <p:pic>
        <p:nvPicPr>
          <p:cNvPr id="195588"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81200" y="2995614"/>
            <a:ext cx="8382000" cy="3862387"/>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22223514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a:t>Flash ADC Circuit</a:t>
            </a:r>
          </a:p>
        </p:txBody>
      </p:sp>
      <p:pic>
        <p:nvPicPr>
          <p:cNvPr id="118788"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838682" y="522935"/>
            <a:ext cx="4651285" cy="578267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0034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p:nvPr>
        </p:nvSpPr>
        <p:spPr>
          <a:xfrm>
            <a:off x="282888" y="32134"/>
            <a:ext cx="7772400" cy="609600"/>
          </a:xfrm>
        </p:spPr>
        <p:txBody>
          <a:bodyPr>
            <a:noAutofit/>
          </a:bodyPr>
          <a:lstStyle/>
          <a:p>
            <a:r>
              <a:rPr lang="en-US" altLang="en-US" sz="4800" dirty="0">
                <a:latin typeface="Arial Black" panose="020B0A04020102020204" pitchFamily="34" charset="0"/>
              </a:rPr>
              <a:t>Sampling</a:t>
            </a:r>
          </a:p>
        </p:txBody>
      </p:sp>
      <p:sp>
        <p:nvSpPr>
          <p:cNvPr id="76803" name="Rectangle 3"/>
          <p:cNvSpPr>
            <a:spLocks noGrp="1"/>
          </p:cNvSpPr>
          <p:nvPr>
            <p:ph type="body" sz="half" idx="1"/>
          </p:nvPr>
        </p:nvSpPr>
        <p:spPr>
          <a:xfrm>
            <a:off x="314638" y="968567"/>
            <a:ext cx="9959662" cy="2362200"/>
          </a:xfrm>
        </p:spPr>
        <p:txBody>
          <a:bodyPr>
            <a:noAutofit/>
          </a:bodyPr>
          <a:lstStyle/>
          <a:p>
            <a:r>
              <a:rPr lang="en-US" altLang="en-US" dirty="0"/>
              <a:t>Reduction of a continuous signal to a discrete signal</a:t>
            </a:r>
          </a:p>
          <a:p>
            <a:r>
              <a:rPr lang="en-US" altLang="en-US" dirty="0"/>
              <a:t>Achieved through sampling and holding circuit</a:t>
            </a:r>
          </a:p>
          <a:p>
            <a:r>
              <a:rPr lang="en-US" altLang="en-US" dirty="0"/>
              <a:t>Switch ON – sampling of signal (time to charge capacitor w/ V</a:t>
            </a:r>
            <a:r>
              <a:rPr lang="en-US" altLang="en-US" baseline="-25000" dirty="0"/>
              <a:t>in</a:t>
            </a:r>
            <a:r>
              <a:rPr lang="en-US" altLang="en-US" dirty="0"/>
              <a:t>)</a:t>
            </a:r>
          </a:p>
          <a:p>
            <a:r>
              <a:rPr lang="en-US" altLang="en-US" dirty="0"/>
              <a:t>Switch OFF - voltage stored in capacitor (hold operation)</a:t>
            </a:r>
          </a:p>
          <a:p>
            <a:r>
              <a:rPr lang="en-US" altLang="en-US" dirty="0"/>
              <a:t>Must hold sampled value constant for digital conversion</a:t>
            </a:r>
          </a:p>
        </p:txBody>
      </p:sp>
      <p:pic>
        <p:nvPicPr>
          <p:cNvPr id="76804" name="Picture 4"/>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l="10001" r="28888" b="5266"/>
          <a:stretch>
            <a:fillRect/>
          </a:stretch>
        </p:blipFill>
        <p:spPr>
          <a:xfrm>
            <a:off x="1905000" y="3657601"/>
            <a:ext cx="3810000" cy="24923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5" name="Picture 5"/>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5943600" y="3733800"/>
            <a:ext cx="4330700" cy="24574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6" name="Text Box 6"/>
          <p:cNvSpPr txBox="1">
            <a:spLocks noChangeArrowheads="1"/>
          </p:cNvSpPr>
          <p:nvPr/>
        </p:nvSpPr>
        <p:spPr bwMode="auto">
          <a:xfrm>
            <a:off x="6705600" y="6172200"/>
            <a:ext cx="3200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a:t>Response of Sample and Hold Circuit</a:t>
            </a:r>
          </a:p>
        </p:txBody>
      </p:sp>
      <p:sp>
        <p:nvSpPr>
          <p:cNvPr id="76807" name="Text Box 7"/>
          <p:cNvSpPr txBox="1">
            <a:spLocks noChangeArrowheads="1"/>
          </p:cNvSpPr>
          <p:nvPr/>
        </p:nvSpPr>
        <p:spPr bwMode="auto">
          <a:xfrm>
            <a:off x="2362200" y="6248400"/>
            <a:ext cx="3200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1400"/>
              <a:t>Simple Sample and Hold Circuit</a:t>
            </a:r>
          </a:p>
        </p:txBody>
      </p:sp>
    </p:spTree>
    <p:extLst>
      <p:ext uri="{BB962C8B-B14F-4D97-AF65-F5344CB8AC3E}">
        <p14:creationId xmlns:p14="http://schemas.microsoft.com/office/powerpoint/2010/main" val="35560101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803535"/>
          </a:xfrm>
        </p:spPr>
        <p:txBody>
          <a:bodyPr/>
          <a:lstStyle/>
          <a:p>
            <a:r>
              <a:rPr lang="en-US" dirty="0" smtClean="0"/>
              <a:t>Amplifiers</a:t>
            </a:r>
            <a:endParaRPr lang="en-US" dirty="0"/>
          </a:p>
        </p:txBody>
      </p:sp>
      <p:sp>
        <p:nvSpPr>
          <p:cNvPr id="3" name="Content Placeholder 2"/>
          <p:cNvSpPr>
            <a:spLocks noGrp="1"/>
          </p:cNvSpPr>
          <p:nvPr>
            <p:ph idx="1"/>
          </p:nvPr>
        </p:nvSpPr>
        <p:spPr>
          <a:xfrm>
            <a:off x="1981200" y="1310186"/>
            <a:ext cx="8229600" cy="4815978"/>
          </a:xfrm>
        </p:spPr>
        <p:txBody>
          <a:bodyPr>
            <a:normAutofit lnSpcReduction="10000"/>
          </a:bodyPr>
          <a:lstStyle/>
          <a:p>
            <a:r>
              <a:rPr lang="en-US" sz="2400" dirty="0"/>
              <a:t>Amplifiers</a:t>
            </a:r>
          </a:p>
          <a:p>
            <a:r>
              <a:rPr lang="en-US" sz="2400" dirty="0"/>
              <a:t>Voltage Gain</a:t>
            </a:r>
          </a:p>
          <a:p>
            <a:r>
              <a:rPr lang="en-US" sz="2400" dirty="0"/>
              <a:t>Expressing Gain in Decibels</a:t>
            </a:r>
          </a:p>
          <a:p>
            <a:r>
              <a:rPr lang="en-US" sz="2400" dirty="0"/>
              <a:t>Amplifier Power Supplies</a:t>
            </a:r>
          </a:p>
          <a:p>
            <a:r>
              <a:rPr lang="en-US" sz="2400" dirty="0"/>
              <a:t> Amplifier Saturation</a:t>
            </a:r>
          </a:p>
          <a:p>
            <a:r>
              <a:rPr lang="en-US" sz="2400" dirty="0"/>
              <a:t>Buffer Amplifier</a:t>
            </a:r>
          </a:p>
          <a:p>
            <a:r>
              <a:rPr lang="en-US" sz="2400" dirty="0"/>
              <a:t>Cascaded Amplifier</a:t>
            </a:r>
          </a:p>
          <a:p>
            <a:r>
              <a:rPr lang="en-US" sz="2400" dirty="0"/>
              <a:t>Unilateral Models</a:t>
            </a:r>
          </a:p>
          <a:p>
            <a:r>
              <a:rPr lang="en-US" sz="2400" dirty="0"/>
              <a:t> Frequency Response</a:t>
            </a:r>
          </a:p>
          <a:p>
            <a:r>
              <a:rPr lang="en-US" sz="2400" dirty="0"/>
              <a:t>Single Time Constant</a:t>
            </a:r>
          </a:p>
          <a:p>
            <a:r>
              <a:rPr lang="en-US" sz="2400" dirty="0"/>
              <a:t>Operational Amplifier</a:t>
            </a:r>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1492045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0"/>
            <a:ext cx="10515600" cy="1325563"/>
          </a:xfrm>
        </p:spPr>
        <p:txBody>
          <a:bodyPr>
            <a:normAutofit/>
          </a:bodyPr>
          <a:lstStyle/>
          <a:p>
            <a:r>
              <a:rPr lang="en-US" sz="3600" b="1" dirty="0">
                <a:latin typeface="Arial Black" panose="020B0A04020102020204" pitchFamily="34" charset="0"/>
              </a:rPr>
              <a:t>Electronics versus Microelectronics</a:t>
            </a:r>
            <a:endParaRPr lang="en-US" sz="3600" dirty="0">
              <a:latin typeface="Arial Black" panose="020B0A04020102020204" pitchFamily="34" charset="0"/>
            </a:endParaRPr>
          </a:p>
        </p:txBody>
      </p:sp>
      <p:sp>
        <p:nvSpPr>
          <p:cNvPr id="3" name="Content Placeholder 2"/>
          <p:cNvSpPr>
            <a:spLocks noGrp="1"/>
          </p:cNvSpPr>
          <p:nvPr>
            <p:ph idx="1"/>
          </p:nvPr>
        </p:nvSpPr>
        <p:spPr>
          <a:xfrm>
            <a:off x="425390" y="1640115"/>
            <a:ext cx="8189523" cy="4525963"/>
          </a:xfrm>
        </p:spPr>
        <p:txBody>
          <a:bodyPr>
            <a:noAutofit/>
          </a:bodyPr>
          <a:lstStyle/>
          <a:p>
            <a:pPr>
              <a:spcBef>
                <a:spcPts val="1200"/>
              </a:spcBef>
            </a:pPr>
            <a:r>
              <a:rPr lang="en-US" sz="2400" dirty="0"/>
              <a:t>Early electronic systems incorporated “vacuum tubes,” </a:t>
            </a:r>
            <a:r>
              <a:rPr lang="en-US" dirty="0">
                <a:solidFill>
                  <a:schemeClr val="accent2"/>
                </a:solidFill>
              </a:rPr>
              <a:t>amplifying devices </a:t>
            </a:r>
            <a:r>
              <a:rPr lang="en-US" sz="2400" dirty="0"/>
              <a:t>for radio communication</a:t>
            </a:r>
          </a:p>
          <a:p>
            <a:pPr>
              <a:spcBef>
                <a:spcPts val="1200"/>
              </a:spcBef>
            </a:pPr>
            <a:r>
              <a:rPr lang="en-US" sz="2400" dirty="0"/>
              <a:t>Finite lifetime and the large size </a:t>
            </a:r>
          </a:p>
          <a:p>
            <a:pPr>
              <a:spcBef>
                <a:spcPts val="1200"/>
              </a:spcBef>
            </a:pPr>
            <a:r>
              <a:rPr lang="en-US" sz="2400" dirty="0"/>
              <a:t>The first transistor was invented in the 1940s and rapidly replaced vacuum tubes </a:t>
            </a:r>
          </a:p>
          <a:p>
            <a:pPr>
              <a:spcBef>
                <a:spcPts val="1200"/>
              </a:spcBef>
            </a:pPr>
            <a:r>
              <a:rPr lang="en-US" sz="2400" dirty="0"/>
              <a:t>Transistor had a very long lifetime and a much smaller size than vacuum tubes</a:t>
            </a:r>
          </a:p>
          <a:p>
            <a:pPr>
              <a:spcBef>
                <a:spcPts val="1200"/>
              </a:spcBef>
            </a:pPr>
            <a:r>
              <a:rPr lang="en-US" sz="2400" dirty="0"/>
              <a:t>In 1960s the field of microelectronics began, </a:t>
            </a:r>
          </a:p>
          <a:p>
            <a:pPr>
              <a:spcBef>
                <a:spcPts val="1200"/>
              </a:spcBef>
              <a:buNone/>
            </a:pPr>
            <a:r>
              <a:rPr lang="en-US" sz="2400" dirty="0"/>
              <a:t>      (</a:t>
            </a:r>
            <a:r>
              <a:rPr lang="en-US" sz="2400" dirty="0">
                <a:solidFill>
                  <a:schemeClr val="accent2"/>
                </a:solidFill>
              </a:rPr>
              <a:t>i.e., the science of integrating many transistors on one chip</a:t>
            </a:r>
            <a:r>
              <a:rPr lang="en-US" sz="2400" dirty="0"/>
              <a:t>)</a:t>
            </a:r>
          </a:p>
          <a:p>
            <a:pPr>
              <a:spcBef>
                <a:spcPts val="1200"/>
              </a:spcBef>
            </a:pPr>
            <a:r>
              <a:rPr lang="en-US" sz="2400" dirty="0"/>
              <a:t>Advances in the technology made it possible to dramatically increase the complexity  and No of devices on the chip</a:t>
            </a:r>
          </a:p>
          <a:p>
            <a:pPr>
              <a:spcBef>
                <a:spcPts val="1200"/>
              </a:spcBef>
            </a:pPr>
            <a:endParaRPr lang="en-US" sz="2400" dirty="0"/>
          </a:p>
          <a:p>
            <a:pPr>
              <a:spcBef>
                <a:spcPts val="1200"/>
              </a:spcBef>
            </a:pPr>
            <a:endParaRPr lang="en-US" sz="2400" dirty="0"/>
          </a:p>
        </p:txBody>
      </p:sp>
      <p:pic>
        <p:nvPicPr>
          <p:cNvPr id="5122" name="Picture 2" descr="Vacuum Tubes, Inc. "/>
          <p:cNvPicPr>
            <a:picLocks noChangeAspect="1" noChangeArrowheads="1"/>
          </p:cNvPicPr>
          <p:nvPr/>
        </p:nvPicPr>
        <p:blipFill>
          <a:blip r:embed="rId2" cstate="print"/>
          <a:srcRect r="47619"/>
          <a:stretch>
            <a:fillRect/>
          </a:stretch>
        </p:blipFill>
        <p:spPr bwMode="auto">
          <a:xfrm>
            <a:off x="8994775" y="1110539"/>
            <a:ext cx="1140963" cy="1962150"/>
          </a:xfrm>
          <a:prstGeom prst="rect">
            <a:avLst/>
          </a:prstGeom>
          <a:noFill/>
        </p:spPr>
      </p:pic>
      <p:pic>
        <p:nvPicPr>
          <p:cNvPr id="7" name="Picture 8" descr="C:\My Documents\sedra\appendix A\sedr42021_A02b.jpg"/>
          <p:cNvPicPr>
            <a:picLocks noChangeAspect="1" noChangeArrowheads="1"/>
          </p:cNvPicPr>
          <p:nvPr/>
        </p:nvPicPr>
        <p:blipFill>
          <a:blip r:embed="rId3" cstate="print"/>
          <a:srcRect/>
          <a:stretch>
            <a:fillRect/>
          </a:stretch>
        </p:blipFill>
        <p:spPr bwMode="auto">
          <a:xfrm>
            <a:off x="9101876" y="5494362"/>
            <a:ext cx="1224931" cy="1111155"/>
          </a:xfrm>
          <a:prstGeom prst="rect">
            <a:avLst/>
          </a:prstGeom>
          <a:noFill/>
        </p:spPr>
      </p:pic>
      <p:pic>
        <p:nvPicPr>
          <p:cNvPr id="2" name="Picture 2" descr="http://upload.wikimedia.org/wikipedia/commons/thumb/2/2c/Transistorer_%28croped%29.jpg/170px-Transistorer_%28croped%29.jpg"/>
          <p:cNvPicPr>
            <a:picLocks noChangeAspect="1" noChangeArrowheads="1"/>
          </p:cNvPicPr>
          <p:nvPr/>
        </p:nvPicPr>
        <p:blipFill>
          <a:blip r:embed="rId4" cstate="print"/>
          <a:srcRect/>
          <a:stretch>
            <a:fillRect/>
          </a:stretch>
        </p:blipFill>
        <p:spPr bwMode="auto">
          <a:xfrm>
            <a:off x="8994775" y="3303351"/>
            <a:ext cx="1359327" cy="1823098"/>
          </a:xfrm>
          <a:prstGeom prst="rect">
            <a:avLst/>
          </a:prstGeom>
          <a:noFill/>
        </p:spPr>
      </p:pic>
    </p:spTree>
    <p:extLst>
      <p:ext uri="{BB962C8B-B14F-4D97-AF65-F5344CB8AC3E}">
        <p14:creationId xmlns:p14="http://schemas.microsoft.com/office/powerpoint/2010/main" val="810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10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Title 1"/>
          <p:cNvSpPr>
            <a:spLocks noGrp="1"/>
          </p:cNvSpPr>
          <p:nvPr>
            <p:ph type="title"/>
          </p:nvPr>
        </p:nvSpPr>
        <p:spPr>
          <a:xfrm>
            <a:off x="0" y="-5443"/>
            <a:ext cx="8229600" cy="776287"/>
          </a:xfrm>
        </p:spPr>
        <p:txBody>
          <a:bodyPr/>
          <a:lstStyle/>
          <a:p>
            <a:r>
              <a:rPr lang="en-US" b="1" dirty="0" smtClean="0">
                <a:latin typeface="Arial Black" panose="020B0A04020102020204" pitchFamily="34" charset="0"/>
              </a:rPr>
              <a:t>Example</a:t>
            </a:r>
            <a:endParaRPr lang="en-US" dirty="0" smtClean="0">
              <a:latin typeface="Arial Black" panose="020B0A04020102020204" pitchFamily="34" charset="0"/>
            </a:endParaRPr>
          </a:p>
        </p:txBody>
      </p:sp>
      <p:sp>
        <p:nvSpPr>
          <p:cNvPr id="3" name="Content Placeholder 2"/>
          <p:cNvSpPr>
            <a:spLocks noGrp="1"/>
          </p:cNvSpPr>
          <p:nvPr>
            <p:ph idx="1"/>
          </p:nvPr>
        </p:nvSpPr>
        <p:spPr>
          <a:xfrm>
            <a:off x="237445" y="871197"/>
            <a:ext cx="11669485" cy="2439988"/>
          </a:xfrm>
        </p:spPr>
        <p:txBody>
          <a:bodyPr>
            <a:noAutofit/>
          </a:bodyPr>
          <a:lstStyle/>
          <a:p>
            <a:r>
              <a:rPr lang="en-US" dirty="0"/>
              <a:t>Today’s microprocessors contain about 100 million transistors in a chip area of approximately </a:t>
            </a:r>
            <a:r>
              <a:rPr lang="en-US" dirty="0">
                <a:solidFill>
                  <a:schemeClr val="accent2"/>
                </a:solidFill>
              </a:rPr>
              <a:t>3 cm x 3 cm </a:t>
            </a:r>
            <a:r>
              <a:rPr lang="en-US" dirty="0"/>
              <a:t>(The chip is a few hundred microns thick.) </a:t>
            </a:r>
          </a:p>
          <a:p>
            <a:r>
              <a:rPr lang="en-US" dirty="0"/>
              <a:t>Suppose integrated circuits were not invented and we attempted to build a processor using 100 million “discrete” transistors. </a:t>
            </a:r>
          </a:p>
          <a:p>
            <a:r>
              <a:rPr lang="en-US" dirty="0"/>
              <a:t>If each device occupies a volume of  </a:t>
            </a:r>
            <a:r>
              <a:rPr lang="en-US" dirty="0">
                <a:solidFill>
                  <a:schemeClr val="accent2"/>
                </a:solidFill>
              </a:rPr>
              <a:t>3 mm x 3 mm x 3 mm, </a:t>
            </a:r>
            <a:r>
              <a:rPr lang="en-US" dirty="0"/>
              <a:t>determine the minimum volume for the processor.</a:t>
            </a:r>
          </a:p>
          <a:p>
            <a:endParaRPr lang="en-US" dirty="0">
              <a:solidFill>
                <a:schemeClr val="accent2"/>
              </a:solidFill>
            </a:endParaRPr>
          </a:p>
          <a:p>
            <a:pPr>
              <a:buFontTx/>
              <a:buNone/>
            </a:pPr>
            <a:r>
              <a:rPr lang="en-US" dirty="0"/>
              <a:t>    </a:t>
            </a:r>
            <a:endParaRPr lang="en-US" dirty="0">
              <a:solidFill>
                <a:schemeClr val="accent2"/>
              </a:solidFill>
            </a:endParaRPr>
          </a:p>
        </p:txBody>
      </p:sp>
      <p:cxnSp>
        <p:nvCxnSpPr>
          <p:cNvPr id="5" name="Straight Connector 4"/>
          <p:cNvCxnSpPr/>
          <p:nvPr/>
        </p:nvCxnSpPr>
        <p:spPr>
          <a:xfrm flipV="1">
            <a:off x="1892301" y="3579870"/>
            <a:ext cx="8012113" cy="14287"/>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810758" y="3964440"/>
            <a:ext cx="10800670" cy="2769989"/>
          </a:xfrm>
          <a:prstGeom prst="rect">
            <a:avLst/>
          </a:prstGeom>
          <a:solidFill>
            <a:srgbClr val="92D050"/>
          </a:solidFill>
          <a:ln w="28575">
            <a:solidFill>
              <a:srgbClr val="C00000"/>
            </a:solidFill>
          </a:ln>
        </p:spPr>
        <p:txBody>
          <a:bodyPr wrap="square">
            <a:spAutoFit/>
          </a:bodyPr>
          <a:lstStyle/>
          <a:p>
            <a:pPr>
              <a:defRPr/>
            </a:pPr>
            <a:r>
              <a:rPr lang="en-US" sz="2400" b="1" dirty="0">
                <a:latin typeface="Arial" pitchFamily="34" charset="0"/>
              </a:rPr>
              <a:t>The minimum volume is              </a:t>
            </a:r>
            <a:r>
              <a:rPr lang="en-US" sz="2400" b="1" dirty="0">
                <a:solidFill>
                  <a:schemeClr val="accent2"/>
                </a:solidFill>
                <a:latin typeface="Arial" pitchFamily="34" charset="0"/>
              </a:rPr>
              <a:t>27 mm</a:t>
            </a:r>
            <a:r>
              <a:rPr lang="en-US" sz="2400" b="1" baseline="30000" dirty="0">
                <a:solidFill>
                  <a:schemeClr val="accent2"/>
                </a:solidFill>
                <a:latin typeface="Arial" pitchFamily="34" charset="0"/>
              </a:rPr>
              <a:t>3</a:t>
            </a:r>
            <a:r>
              <a:rPr lang="en-US" sz="2400" b="1" dirty="0">
                <a:solidFill>
                  <a:schemeClr val="accent2"/>
                </a:solidFill>
                <a:latin typeface="Arial" pitchFamily="34" charset="0"/>
              </a:rPr>
              <a:t> x 10</a:t>
            </a:r>
            <a:r>
              <a:rPr lang="en-US" sz="2400" b="1" baseline="30000" dirty="0">
                <a:solidFill>
                  <a:schemeClr val="accent2"/>
                </a:solidFill>
                <a:latin typeface="Arial" pitchFamily="34" charset="0"/>
              </a:rPr>
              <a:t>8</a:t>
            </a:r>
          </a:p>
          <a:p>
            <a:pPr>
              <a:defRPr/>
            </a:pPr>
            <a:r>
              <a:rPr lang="en-US" sz="2400" b="1" dirty="0">
                <a:solidFill>
                  <a:schemeClr val="accent2"/>
                </a:solidFill>
                <a:latin typeface="Arial" pitchFamily="34" charset="0"/>
              </a:rPr>
              <a:t>                                                    (a cube about 1.4 m on each side)</a:t>
            </a:r>
          </a:p>
          <a:p>
            <a:pPr>
              <a:spcBef>
                <a:spcPts val="1200"/>
              </a:spcBef>
              <a:defRPr/>
            </a:pPr>
            <a:r>
              <a:rPr lang="en-US" sz="2400" b="1" dirty="0">
                <a:latin typeface="Arial" pitchFamily="34" charset="0"/>
              </a:rPr>
              <a:t>    The wires connecting the transistors would increase the volume</a:t>
            </a:r>
          </a:p>
          <a:p>
            <a:pPr>
              <a:spcBef>
                <a:spcPts val="1200"/>
              </a:spcBef>
              <a:defRPr/>
            </a:pPr>
            <a:r>
              <a:rPr lang="en-US" sz="2400" b="1" dirty="0">
                <a:solidFill>
                  <a:schemeClr val="accent2"/>
                </a:solidFill>
                <a:latin typeface="Arial" pitchFamily="34" charset="0"/>
              </a:rPr>
              <a:t>    The processing speed will be slow because of wire length</a:t>
            </a:r>
          </a:p>
          <a:p>
            <a:pPr marL="287338" indent="-287338">
              <a:spcBef>
                <a:spcPts val="1200"/>
              </a:spcBef>
              <a:defRPr/>
            </a:pPr>
            <a:r>
              <a:rPr lang="en-US" sz="2400" b="1" dirty="0">
                <a:latin typeface="Arial" pitchFamily="34" charset="0"/>
              </a:rPr>
              <a:t>    If each transistor costs 1 cent and weighs 1 g, each processor    unit would be priced at </a:t>
            </a:r>
            <a:r>
              <a:rPr lang="en-US" sz="2400" b="1" dirty="0">
                <a:solidFill>
                  <a:srgbClr val="C00000"/>
                </a:solidFill>
                <a:latin typeface="Arial" pitchFamily="34" charset="0"/>
              </a:rPr>
              <a:t>one million </a:t>
            </a:r>
            <a:r>
              <a:rPr lang="en-US" sz="2400" b="1" dirty="0">
                <a:latin typeface="Arial" pitchFamily="34" charset="0"/>
              </a:rPr>
              <a:t>dollars and weigh </a:t>
            </a:r>
            <a:r>
              <a:rPr lang="en-US" sz="2400" b="1" dirty="0">
                <a:solidFill>
                  <a:srgbClr val="C00000"/>
                </a:solidFill>
                <a:latin typeface="Arial" pitchFamily="34" charset="0"/>
              </a:rPr>
              <a:t>100 tons</a:t>
            </a:r>
          </a:p>
        </p:txBody>
      </p:sp>
    </p:spTree>
    <p:extLst>
      <p:ext uri="{BB962C8B-B14F-4D97-AF65-F5344CB8AC3E}">
        <p14:creationId xmlns:p14="http://schemas.microsoft.com/office/powerpoint/2010/main" val="1148942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3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wipe(left)">
                                      <p:cBhvr>
                                        <p:cTn id="27" dur="10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wipe(left)">
                                      <p:cBhvr>
                                        <p:cTn id="32" dur="10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wipe(left)">
                                      <p:cBhvr>
                                        <p:cTn id="37" dur="10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xEl>
                                              <p:pRg st="3" end="3"/>
                                            </p:txEl>
                                          </p:spTgt>
                                        </p:tgtEl>
                                        <p:attrNameLst>
                                          <p:attrName>style.visibility</p:attrName>
                                        </p:attrNameLst>
                                      </p:cBhvr>
                                      <p:to>
                                        <p:strVal val="visible"/>
                                      </p:to>
                                    </p:set>
                                    <p:animEffect transition="in" filter="wipe(left)">
                                      <p:cBhvr>
                                        <p:cTn id="42" dur="1000"/>
                                        <p:tgtEl>
                                          <p:spTgt spid="7">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
                                            <p:txEl>
                                              <p:pRg st="4" end="4"/>
                                            </p:txEl>
                                          </p:spTgt>
                                        </p:tgtEl>
                                        <p:attrNameLst>
                                          <p:attrName>style.visibility</p:attrName>
                                        </p:attrNameLst>
                                      </p:cBhvr>
                                      <p:to>
                                        <p:strVal val="visible"/>
                                      </p:to>
                                    </p:set>
                                    <p:animEffect transition="in" filter="wipe(up)">
                                      <p:cBhvr>
                                        <p:cTn id="4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5" y="0"/>
            <a:ext cx="8229600" cy="872836"/>
          </a:xfrm>
        </p:spPr>
        <p:txBody>
          <a:bodyPr/>
          <a:lstStyle/>
          <a:p>
            <a:r>
              <a:rPr lang="en-US" dirty="0" smtClean="0">
                <a:latin typeface="Arial Black" panose="020B0A04020102020204" pitchFamily="34" charset="0"/>
              </a:rPr>
              <a:t>Two cavity klystron</a:t>
            </a:r>
            <a:endParaRPr lang="en-US" dirty="0">
              <a:latin typeface="Arial Black" panose="020B0A04020102020204" pitchFamily="34" charset="0"/>
            </a:endParaRPr>
          </a:p>
        </p:txBody>
      </p:sp>
      <p:pic>
        <p:nvPicPr>
          <p:cNvPr id="63490" name="Picture 2" descr="Multi Cavity Klystron"/>
          <p:cNvPicPr>
            <a:picLocks noChangeAspect="1" noChangeArrowheads="1"/>
          </p:cNvPicPr>
          <p:nvPr/>
        </p:nvPicPr>
        <p:blipFill>
          <a:blip r:embed="rId2" cstate="print"/>
          <a:srcRect/>
          <a:stretch>
            <a:fillRect/>
          </a:stretch>
        </p:blipFill>
        <p:spPr bwMode="auto">
          <a:xfrm>
            <a:off x="5445084" y="189197"/>
            <a:ext cx="5921038" cy="3831260"/>
          </a:xfrm>
          <a:prstGeom prst="rect">
            <a:avLst/>
          </a:prstGeom>
          <a:noFill/>
        </p:spPr>
      </p:pic>
      <p:sp>
        <p:nvSpPr>
          <p:cNvPr id="4" name="Rectangular Callout 3"/>
          <p:cNvSpPr/>
          <p:nvPr/>
        </p:nvSpPr>
        <p:spPr>
          <a:xfrm>
            <a:off x="1030514" y="1070639"/>
            <a:ext cx="2078138" cy="1705970"/>
          </a:xfrm>
          <a:prstGeom prst="wedgeRectCallout">
            <a:avLst>
              <a:gd name="adj1" fmla="val 140363"/>
              <a:gd name="adj2" fmla="val 272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High Power &amp; High Frequency Amplifier</a:t>
            </a:r>
          </a:p>
        </p:txBody>
      </p:sp>
      <p:pic>
        <p:nvPicPr>
          <p:cNvPr id="4098" name="Picture 2" descr="http://electriciantraining.tpub.com/14183/img/14183_91_2.jpg"/>
          <p:cNvPicPr>
            <a:picLocks noChangeAspect="1" noChangeArrowheads="1"/>
          </p:cNvPicPr>
          <p:nvPr/>
        </p:nvPicPr>
        <p:blipFill>
          <a:blip r:embed="rId3" cstate="print"/>
          <a:srcRect/>
          <a:stretch>
            <a:fillRect/>
          </a:stretch>
        </p:blipFill>
        <p:spPr bwMode="auto">
          <a:xfrm>
            <a:off x="294316" y="4020457"/>
            <a:ext cx="7152967" cy="2729273"/>
          </a:xfrm>
          <a:prstGeom prst="rect">
            <a:avLst/>
          </a:prstGeom>
          <a:noFill/>
        </p:spPr>
      </p:pic>
    </p:spTree>
    <p:extLst>
      <p:ext uri="{BB962C8B-B14F-4D97-AF65-F5344CB8AC3E}">
        <p14:creationId xmlns:p14="http://schemas.microsoft.com/office/powerpoint/2010/main" val="34244399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http://www.radartutorial.eu/08.transmitters/pic/twt4.png"/>
          <p:cNvPicPr>
            <a:picLocks noChangeAspect="1" noChangeArrowheads="1"/>
          </p:cNvPicPr>
          <p:nvPr/>
        </p:nvPicPr>
        <p:blipFill>
          <a:blip r:embed="rId2" cstate="print"/>
          <a:srcRect/>
          <a:stretch>
            <a:fillRect/>
          </a:stretch>
        </p:blipFill>
        <p:spPr bwMode="auto">
          <a:xfrm>
            <a:off x="3649638" y="3020135"/>
            <a:ext cx="5547057" cy="2013045"/>
          </a:xfrm>
          <a:prstGeom prst="rect">
            <a:avLst/>
          </a:prstGeom>
          <a:noFill/>
        </p:spPr>
      </p:pic>
      <p:pic>
        <p:nvPicPr>
          <p:cNvPr id="6" name="Picture 3" descr="C:\Users\Shakeel\Desktop\twt2.png"/>
          <p:cNvPicPr>
            <a:picLocks noChangeAspect="1" noChangeArrowheads="1"/>
          </p:cNvPicPr>
          <p:nvPr/>
        </p:nvPicPr>
        <p:blipFill>
          <a:blip r:embed="rId3" cstate="print"/>
          <a:srcRect/>
          <a:stretch>
            <a:fillRect/>
          </a:stretch>
        </p:blipFill>
        <p:spPr bwMode="auto">
          <a:xfrm>
            <a:off x="3778697" y="794971"/>
            <a:ext cx="5340394" cy="2225164"/>
          </a:xfrm>
          <a:prstGeom prst="rect">
            <a:avLst/>
          </a:prstGeom>
          <a:noFill/>
        </p:spPr>
      </p:pic>
      <p:pic>
        <p:nvPicPr>
          <p:cNvPr id="23558" name="Picture 6" descr="http://www.radartutorial.eu/08.transmitters/pic/twt.png"/>
          <p:cNvPicPr>
            <a:picLocks noChangeAspect="1" noChangeArrowheads="1"/>
          </p:cNvPicPr>
          <p:nvPr/>
        </p:nvPicPr>
        <p:blipFill>
          <a:blip r:embed="rId4" cstate="print"/>
          <a:srcRect/>
          <a:stretch>
            <a:fillRect/>
          </a:stretch>
        </p:blipFill>
        <p:spPr bwMode="auto">
          <a:xfrm>
            <a:off x="3469943" y="5141795"/>
            <a:ext cx="4762500" cy="1524001"/>
          </a:xfrm>
          <a:prstGeom prst="rect">
            <a:avLst/>
          </a:prstGeom>
          <a:noFill/>
        </p:spPr>
      </p:pic>
      <p:sp>
        <p:nvSpPr>
          <p:cNvPr id="5" name="Title 4"/>
          <p:cNvSpPr>
            <a:spLocks noGrp="1"/>
          </p:cNvSpPr>
          <p:nvPr>
            <p:ph type="title"/>
          </p:nvPr>
        </p:nvSpPr>
        <p:spPr>
          <a:xfrm>
            <a:off x="1978925" y="46027"/>
            <a:ext cx="8229600" cy="748944"/>
          </a:xfrm>
        </p:spPr>
        <p:txBody>
          <a:bodyPr/>
          <a:lstStyle/>
          <a:p>
            <a:r>
              <a:rPr lang="en-US" dirty="0" smtClean="0">
                <a:latin typeface="Arial Black" panose="020B0A04020102020204" pitchFamily="34" charset="0"/>
              </a:rPr>
              <a:t>Travelling Wave tube</a:t>
            </a:r>
            <a:endParaRPr lang="en-US" dirty="0">
              <a:latin typeface="Arial Black" panose="020B0A04020102020204" pitchFamily="34" charset="0"/>
            </a:endParaRPr>
          </a:p>
        </p:txBody>
      </p:sp>
      <p:sp>
        <p:nvSpPr>
          <p:cNvPr id="7" name="Rectangular Callout 6"/>
          <p:cNvSpPr/>
          <p:nvPr/>
        </p:nvSpPr>
        <p:spPr>
          <a:xfrm>
            <a:off x="-1" y="1916537"/>
            <a:ext cx="1596571" cy="2129051"/>
          </a:xfrm>
          <a:prstGeom prst="wedgeRectCallout">
            <a:avLst>
              <a:gd name="adj1" fmla="val 125165"/>
              <a:gd name="adj2" fmla="val -1058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Wideband High Frequency Amplifier</a:t>
            </a:r>
          </a:p>
        </p:txBody>
      </p:sp>
    </p:spTree>
    <p:extLst>
      <p:ext uri="{BB962C8B-B14F-4D97-AF65-F5344CB8AC3E}">
        <p14:creationId xmlns:p14="http://schemas.microsoft.com/office/powerpoint/2010/main" val="14826571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2657" y="0"/>
            <a:ext cx="10515600" cy="1325563"/>
          </a:xfrm>
        </p:spPr>
        <p:txBody>
          <a:bodyPr/>
          <a:lstStyle/>
          <a:p>
            <a:r>
              <a:rPr lang="en-US" dirty="0" smtClean="0">
                <a:latin typeface="Arial Black" panose="020B0A04020102020204" pitchFamily="34" charset="0"/>
              </a:rPr>
              <a:t>Magnetron</a:t>
            </a:r>
            <a:endParaRPr lang="en-US" dirty="0">
              <a:latin typeface="Arial Black" panose="020B0A04020102020204" pitchFamily="34" charset="0"/>
            </a:endParaRPr>
          </a:p>
        </p:txBody>
      </p:sp>
      <p:sp>
        <p:nvSpPr>
          <p:cNvPr id="3" name="Date Placeholder 2"/>
          <p:cNvSpPr>
            <a:spLocks noGrp="1"/>
          </p:cNvSpPr>
          <p:nvPr>
            <p:ph type="dt" sz="half" idx="10"/>
          </p:nvPr>
        </p:nvSpPr>
        <p:spPr/>
        <p:txBody>
          <a:bodyPr/>
          <a:lstStyle/>
          <a:p>
            <a:pPr>
              <a:defRPr/>
            </a:pPr>
            <a:r>
              <a:rPr lang="en-US" smtClean="0"/>
              <a:t>Microelectronic Circuits, Sixth Edition</a:t>
            </a:r>
            <a:endParaRPr lang="en-US"/>
          </a:p>
        </p:txBody>
      </p:sp>
      <p:pic>
        <p:nvPicPr>
          <p:cNvPr id="64518" name="Picture 6" descr="Cutaway view of a magnetron"/>
          <p:cNvPicPr>
            <a:picLocks noChangeAspect="1" noChangeArrowheads="1"/>
          </p:cNvPicPr>
          <p:nvPr/>
        </p:nvPicPr>
        <p:blipFill>
          <a:blip r:embed="rId2" cstate="print"/>
          <a:srcRect/>
          <a:stretch>
            <a:fillRect/>
          </a:stretch>
        </p:blipFill>
        <p:spPr bwMode="auto">
          <a:xfrm>
            <a:off x="885730" y="1487606"/>
            <a:ext cx="7881582" cy="4728949"/>
          </a:xfrm>
          <a:prstGeom prst="rect">
            <a:avLst/>
          </a:prstGeom>
          <a:noFill/>
        </p:spPr>
      </p:pic>
      <p:pic>
        <p:nvPicPr>
          <p:cNvPr id="64520" name="Picture 8" descr="http://www.radartutorial.eu/08.transmitters/pic/MI29G.liegend.png"/>
          <p:cNvPicPr>
            <a:picLocks noChangeAspect="1" noChangeArrowheads="1"/>
          </p:cNvPicPr>
          <p:nvPr/>
        </p:nvPicPr>
        <p:blipFill>
          <a:blip r:embed="rId3" cstate="print"/>
          <a:srcRect/>
          <a:stretch>
            <a:fillRect/>
          </a:stretch>
        </p:blipFill>
        <p:spPr bwMode="auto">
          <a:xfrm>
            <a:off x="8943217" y="335022"/>
            <a:ext cx="2857500" cy="2143125"/>
          </a:xfrm>
          <a:prstGeom prst="rect">
            <a:avLst/>
          </a:prstGeom>
          <a:noFill/>
        </p:spPr>
      </p:pic>
      <p:sp>
        <p:nvSpPr>
          <p:cNvPr id="7" name="Rectangular Callout 6"/>
          <p:cNvSpPr/>
          <p:nvPr/>
        </p:nvSpPr>
        <p:spPr>
          <a:xfrm>
            <a:off x="4259185" y="0"/>
            <a:ext cx="2251880" cy="1487606"/>
          </a:xfrm>
          <a:prstGeom prst="wedgeRectCallout">
            <a:avLst>
              <a:gd name="adj1" fmla="val -74830"/>
              <a:gd name="adj2" fmla="val 200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Oscillator and Amplifier</a:t>
            </a:r>
          </a:p>
        </p:txBody>
      </p:sp>
    </p:spTree>
    <p:extLst>
      <p:ext uri="{BB962C8B-B14F-4D97-AF65-F5344CB8AC3E}">
        <p14:creationId xmlns:p14="http://schemas.microsoft.com/office/powerpoint/2010/main" val="739389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a:xfrm>
            <a:off x="174965" y="1175656"/>
            <a:ext cx="6168571" cy="464117"/>
          </a:xfrm>
          <a:solidFill>
            <a:schemeClr val="tx1"/>
          </a:solidFill>
        </p:spPr>
        <p:txBody>
          <a:bodyPr>
            <a:noAutofit/>
          </a:bodyPr>
          <a:lstStyle/>
          <a:p>
            <a:pPr algn="ctr"/>
            <a:r>
              <a:rPr lang="en-US" sz="3200" dirty="0" smtClean="0">
                <a:solidFill>
                  <a:schemeClr val="bg1"/>
                </a:solidFill>
              </a:rPr>
              <a:t>Academic</a:t>
            </a:r>
            <a:endParaRPr lang="en-US" sz="3200" dirty="0">
              <a:solidFill>
                <a:schemeClr val="bg1"/>
              </a:solidFill>
            </a:endParaRPr>
          </a:p>
        </p:txBody>
      </p:sp>
      <p:sp>
        <p:nvSpPr>
          <p:cNvPr id="3" name="Content Placeholder 2"/>
          <p:cNvSpPr>
            <a:spLocks noGrp="1"/>
          </p:cNvSpPr>
          <p:nvPr>
            <p:ph sz="half" idx="2"/>
          </p:nvPr>
        </p:nvSpPr>
        <p:spPr>
          <a:xfrm>
            <a:off x="174965" y="1669709"/>
            <a:ext cx="6168571" cy="5064920"/>
          </a:xfrm>
          <a:solidFill>
            <a:srgbClr val="FFFF00"/>
          </a:solidFill>
        </p:spPr>
        <p:txBody>
          <a:bodyPr>
            <a:noAutofit/>
          </a:bodyPr>
          <a:lstStyle/>
          <a:p>
            <a:r>
              <a:rPr lang="en-US" sz="2400" b="1" dirty="0" smtClean="0"/>
              <a:t>PhD : Wireless Communications :Pakistan</a:t>
            </a:r>
          </a:p>
          <a:p>
            <a:r>
              <a:rPr lang="en-US" sz="2400" b="1" dirty="0" smtClean="0"/>
              <a:t>MS : Telecommunications &amp; Computers : USA</a:t>
            </a:r>
          </a:p>
          <a:p>
            <a:r>
              <a:rPr lang="en-US" sz="2400" b="1" dirty="0"/>
              <a:t>MS : War studies : </a:t>
            </a:r>
            <a:r>
              <a:rPr lang="en-US" sz="2400" b="1" dirty="0" smtClean="0"/>
              <a:t>Pak</a:t>
            </a:r>
          </a:p>
          <a:p>
            <a:r>
              <a:rPr lang="en-US" sz="2400" b="1" dirty="0" smtClean="0"/>
              <a:t>BE : Avionics : Pakistan</a:t>
            </a:r>
          </a:p>
          <a:p>
            <a:r>
              <a:rPr lang="en-US" sz="2400" b="1" dirty="0" smtClean="0"/>
              <a:t>BS: Strategic Studies : Pak</a:t>
            </a:r>
          </a:p>
          <a:p>
            <a:r>
              <a:rPr lang="en-US" sz="2400" b="1" dirty="0" smtClean="0"/>
              <a:t>Navigational Aids: USA</a:t>
            </a:r>
          </a:p>
          <a:p>
            <a:r>
              <a:rPr lang="en-US" sz="2400" b="1" dirty="0" smtClean="0"/>
              <a:t>Satellite Communications : UK </a:t>
            </a:r>
          </a:p>
          <a:p>
            <a:r>
              <a:rPr lang="en-US" sz="2400" b="1" dirty="0" smtClean="0"/>
              <a:t>Project management: Pak</a:t>
            </a:r>
          </a:p>
          <a:p>
            <a:r>
              <a:rPr lang="en-US" sz="2400" b="1" dirty="0" smtClean="0"/>
              <a:t>Contract management : Pak</a:t>
            </a:r>
          </a:p>
          <a:p>
            <a:r>
              <a:rPr lang="en-US" sz="2400" b="1" dirty="0" smtClean="0"/>
              <a:t>Financial management: Pak</a:t>
            </a:r>
          </a:p>
          <a:p>
            <a:r>
              <a:rPr lang="en-US" sz="2400" b="1" dirty="0" smtClean="0"/>
              <a:t>Senior Engineering Management : Pak</a:t>
            </a:r>
          </a:p>
        </p:txBody>
      </p:sp>
      <p:sp>
        <p:nvSpPr>
          <p:cNvPr id="7" name="Text Placeholder 6"/>
          <p:cNvSpPr>
            <a:spLocks noGrp="1"/>
          </p:cNvSpPr>
          <p:nvPr>
            <p:ph type="body" sz="quarter" idx="3"/>
          </p:nvPr>
        </p:nvSpPr>
        <p:spPr>
          <a:xfrm>
            <a:off x="7008812" y="1175656"/>
            <a:ext cx="5183188" cy="464117"/>
          </a:xfrm>
          <a:solidFill>
            <a:schemeClr val="tx1"/>
          </a:solidFill>
        </p:spPr>
        <p:txBody>
          <a:bodyPr>
            <a:noAutofit/>
          </a:bodyPr>
          <a:lstStyle/>
          <a:p>
            <a:pPr algn="ctr"/>
            <a:r>
              <a:rPr lang="en-US" sz="3200" dirty="0" smtClean="0">
                <a:solidFill>
                  <a:schemeClr val="bg1"/>
                </a:solidFill>
              </a:rPr>
              <a:t>Awards</a:t>
            </a:r>
            <a:endParaRPr lang="en-US" sz="3200" dirty="0">
              <a:solidFill>
                <a:schemeClr val="bg1"/>
              </a:solidFill>
            </a:endParaRPr>
          </a:p>
        </p:txBody>
      </p:sp>
      <p:sp>
        <p:nvSpPr>
          <p:cNvPr id="4" name="Content Placeholder 3"/>
          <p:cNvSpPr>
            <a:spLocks noGrp="1"/>
          </p:cNvSpPr>
          <p:nvPr>
            <p:ph sz="quarter" idx="4"/>
          </p:nvPr>
        </p:nvSpPr>
        <p:spPr>
          <a:xfrm>
            <a:off x="7008812" y="1672770"/>
            <a:ext cx="5183188" cy="2016579"/>
          </a:xfrm>
          <a:solidFill>
            <a:srgbClr val="FFFF00"/>
          </a:solidFill>
        </p:spPr>
        <p:txBody>
          <a:bodyPr>
            <a:normAutofit/>
          </a:bodyPr>
          <a:lstStyle/>
          <a:p>
            <a:r>
              <a:rPr lang="en-US" sz="2400" b="1" dirty="0" smtClean="0"/>
              <a:t>Roll of Honor (USAF-USA)</a:t>
            </a:r>
          </a:p>
          <a:p>
            <a:r>
              <a:rPr lang="en-US" sz="2400" b="1" dirty="0" smtClean="0"/>
              <a:t>TI(M); Govt. of Pakistan</a:t>
            </a:r>
          </a:p>
          <a:p>
            <a:r>
              <a:rPr lang="en-US" sz="2400" b="1" dirty="0" smtClean="0"/>
              <a:t>3 times CAS Commendations (PAF)</a:t>
            </a:r>
          </a:p>
          <a:p>
            <a:r>
              <a:rPr lang="en-US" sz="2400" b="1" dirty="0" smtClean="0"/>
              <a:t>Merit Certificate (ZABIST-University)</a:t>
            </a:r>
            <a:endParaRPr lang="en-US" sz="2400" b="1" dirty="0"/>
          </a:p>
        </p:txBody>
      </p:sp>
      <p:sp>
        <p:nvSpPr>
          <p:cNvPr id="5" name="TextBox 4"/>
          <p:cNvSpPr txBox="1"/>
          <p:nvPr/>
        </p:nvSpPr>
        <p:spPr>
          <a:xfrm>
            <a:off x="7008811" y="5624887"/>
            <a:ext cx="5183189" cy="461665"/>
          </a:xfrm>
          <a:prstGeom prst="rect">
            <a:avLst/>
          </a:prstGeom>
          <a:solidFill>
            <a:srgbClr val="FFFF00"/>
          </a:solidFill>
        </p:spPr>
        <p:txBody>
          <a:bodyPr wrap="square" rtlCol="0">
            <a:spAutoFit/>
          </a:bodyPr>
          <a:lstStyle/>
          <a:p>
            <a:pPr marL="342900" indent="-342900" algn="ctr">
              <a:buFont typeface="Arial" panose="020B0604020202020204" pitchFamily="34" charset="0"/>
              <a:buChar char="•"/>
            </a:pPr>
            <a:r>
              <a:rPr lang="en-US" sz="2400" b="1" dirty="0" smtClean="0"/>
              <a:t>Publications : 4 Journal papers</a:t>
            </a:r>
            <a:endParaRPr lang="en-US" sz="2400" b="1" dirty="0"/>
          </a:p>
        </p:txBody>
      </p:sp>
      <p:sp>
        <p:nvSpPr>
          <p:cNvPr id="9" name="Text Placeholder 6"/>
          <p:cNvSpPr txBox="1">
            <a:spLocks/>
          </p:cNvSpPr>
          <p:nvPr/>
        </p:nvSpPr>
        <p:spPr>
          <a:xfrm>
            <a:off x="7008811" y="5109028"/>
            <a:ext cx="5183189" cy="478971"/>
          </a:xfrm>
          <a:prstGeom prst="rect">
            <a:avLst/>
          </a:prstGeom>
          <a:solidFill>
            <a:schemeClr val="tx1"/>
          </a:solidFill>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a:r>
              <a:rPr lang="en-US" sz="3200" dirty="0" smtClean="0">
                <a:solidFill>
                  <a:schemeClr val="bg1"/>
                </a:solidFill>
              </a:rPr>
              <a:t>Publications</a:t>
            </a:r>
            <a:endParaRPr lang="en-US" sz="3200" dirty="0">
              <a:solidFill>
                <a:schemeClr val="bg1"/>
              </a:solidFill>
            </a:endParaRPr>
          </a:p>
        </p:txBody>
      </p:sp>
      <p:sp>
        <p:nvSpPr>
          <p:cNvPr id="10" name="Title 1"/>
          <p:cNvSpPr>
            <a:spLocks noGrp="1"/>
          </p:cNvSpPr>
          <p:nvPr>
            <p:ph type="title"/>
          </p:nvPr>
        </p:nvSpPr>
        <p:spPr>
          <a:xfrm>
            <a:off x="0" y="26988"/>
            <a:ext cx="12192000" cy="764495"/>
          </a:xfrm>
          <a:solidFill>
            <a:schemeClr val="tx1"/>
          </a:solidFill>
        </p:spPr>
        <p:txBody>
          <a:bodyPr/>
          <a:lstStyle/>
          <a:p>
            <a:pPr algn="ctr"/>
            <a:r>
              <a:rPr lang="en-US" b="1" dirty="0" smtClean="0">
                <a:solidFill>
                  <a:schemeClr val="bg1"/>
                </a:solidFill>
                <a:latin typeface="Arial Black" panose="020B0A04020102020204" pitchFamily="34" charset="0"/>
              </a:rPr>
              <a:t>Instructor’s introduction</a:t>
            </a:r>
            <a:endParaRPr lang="en-US"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2371649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8154988" y="5619750"/>
            <a:ext cx="2362200" cy="307975"/>
          </a:xfrm>
          <a:prstGeom prst="rect">
            <a:avLst/>
          </a:prstGeom>
          <a:noFill/>
          <a:ln w="9525">
            <a:noFill/>
            <a:miter lim="800000"/>
            <a:headEnd/>
            <a:tailEnd/>
          </a:ln>
        </p:spPr>
        <p:txBody>
          <a:bodyPr>
            <a:spAutoFit/>
          </a:bodyPr>
          <a:lstStyle/>
          <a:p>
            <a:pPr algn="ctr"/>
            <a:r>
              <a:rPr lang="en-US" sz="1400" dirty="0"/>
              <a:t>Circuit symbol for amplifier</a:t>
            </a:r>
          </a:p>
        </p:txBody>
      </p:sp>
      <p:pic>
        <p:nvPicPr>
          <p:cNvPr id="30723" name="Picture 4" descr="se01F11"/>
          <p:cNvPicPr>
            <a:picLocks noChangeAspect="1" noChangeArrowheads="1"/>
          </p:cNvPicPr>
          <p:nvPr/>
        </p:nvPicPr>
        <p:blipFill>
          <a:blip r:embed="rId2" cstate="print"/>
          <a:srcRect l="48837" b="16513"/>
          <a:stretch>
            <a:fillRect/>
          </a:stretch>
        </p:blipFill>
        <p:spPr bwMode="auto">
          <a:xfrm>
            <a:off x="6704013" y="3236686"/>
            <a:ext cx="4993086" cy="2383064"/>
          </a:xfrm>
          <a:prstGeom prst="rect">
            <a:avLst/>
          </a:prstGeom>
          <a:noFill/>
          <a:ln w="9525">
            <a:noFill/>
            <a:miter lim="800000"/>
            <a:headEnd/>
            <a:tailEnd/>
          </a:ln>
        </p:spPr>
      </p:pic>
      <p:sp>
        <p:nvSpPr>
          <p:cNvPr id="19460" name="Title 5"/>
          <p:cNvSpPr>
            <a:spLocks noGrp="1"/>
          </p:cNvSpPr>
          <p:nvPr>
            <p:ph type="title"/>
          </p:nvPr>
        </p:nvSpPr>
        <p:spPr>
          <a:xfrm>
            <a:off x="1588" y="0"/>
            <a:ext cx="10515600" cy="1325563"/>
          </a:xfrm>
        </p:spPr>
        <p:txBody>
          <a:bodyPr/>
          <a:lstStyle/>
          <a:p>
            <a:r>
              <a:rPr lang="en-US" dirty="0" smtClean="0">
                <a:latin typeface="Arial Black" panose="020B0A04020102020204" pitchFamily="34" charset="0"/>
              </a:rPr>
              <a:t>Amplifier</a:t>
            </a:r>
          </a:p>
        </p:txBody>
      </p:sp>
      <p:sp>
        <p:nvSpPr>
          <p:cNvPr id="30725" name="TextBox 6"/>
          <p:cNvSpPr txBox="1">
            <a:spLocks noChangeArrowheads="1"/>
          </p:cNvSpPr>
          <p:nvPr/>
        </p:nvSpPr>
        <p:spPr bwMode="auto">
          <a:xfrm>
            <a:off x="362857" y="1395414"/>
            <a:ext cx="6545943" cy="1646605"/>
          </a:xfrm>
          <a:prstGeom prst="rect">
            <a:avLst/>
          </a:prstGeom>
          <a:noFill/>
          <a:ln w="9525">
            <a:noFill/>
            <a:miter lim="800000"/>
            <a:headEnd/>
            <a:tailEnd/>
          </a:ln>
        </p:spPr>
        <p:txBody>
          <a:bodyPr wrap="square">
            <a:spAutoFit/>
          </a:bodyPr>
          <a:lstStyle/>
          <a:p>
            <a:pPr algn="just">
              <a:spcAft>
                <a:spcPts val="600"/>
              </a:spcAft>
              <a:buFont typeface="Arial" pitchFamily="34" charset="0"/>
              <a:buChar char="•"/>
            </a:pPr>
            <a:r>
              <a:rPr lang="en-US" sz="2400" b="1" dirty="0"/>
              <a:t>   Weak signals need to be amplified  before further processing for information extraction</a:t>
            </a:r>
          </a:p>
          <a:p>
            <a:pPr algn="just">
              <a:spcAft>
                <a:spcPts val="600"/>
              </a:spcAft>
              <a:buFont typeface="Arial" pitchFamily="34" charset="0"/>
              <a:buChar char="•"/>
            </a:pPr>
            <a:r>
              <a:rPr lang="en-US" sz="2400" b="1" dirty="0"/>
              <a:t>   Amplification is fundamental signal processing function and is accomplished by signal amplifier</a:t>
            </a:r>
          </a:p>
        </p:txBody>
      </p:sp>
      <p:sp>
        <p:nvSpPr>
          <p:cNvPr id="30726" name="TextBox 7"/>
          <p:cNvSpPr txBox="1">
            <a:spLocks noChangeArrowheads="1"/>
          </p:cNvSpPr>
          <p:nvPr/>
        </p:nvSpPr>
        <p:spPr bwMode="auto">
          <a:xfrm>
            <a:off x="246743" y="4031118"/>
            <a:ext cx="6457270" cy="2739211"/>
          </a:xfrm>
          <a:prstGeom prst="rect">
            <a:avLst/>
          </a:prstGeom>
          <a:noFill/>
          <a:ln w="9525">
            <a:noFill/>
            <a:miter lim="800000"/>
            <a:headEnd/>
            <a:tailEnd/>
          </a:ln>
        </p:spPr>
        <p:txBody>
          <a:bodyPr wrap="square">
            <a:spAutoFit/>
          </a:bodyPr>
          <a:lstStyle/>
          <a:p>
            <a:pPr algn="ctr">
              <a:spcAft>
                <a:spcPts val="600"/>
              </a:spcAft>
              <a:defRPr/>
            </a:pPr>
            <a:r>
              <a:rPr lang="en-US" sz="2400" dirty="0">
                <a:solidFill>
                  <a:srgbClr val="002060"/>
                </a:solidFill>
              </a:rPr>
              <a:t>  </a:t>
            </a:r>
            <a:r>
              <a:rPr lang="en-US" sz="3200" b="1" dirty="0">
                <a:solidFill>
                  <a:srgbClr val="002060"/>
                </a:solidFill>
              </a:rPr>
              <a:t>Examples</a:t>
            </a:r>
          </a:p>
          <a:p>
            <a:pPr marL="341313" indent="-341313">
              <a:spcAft>
                <a:spcPts val="600"/>
              </a:spcAft>
              <a:buFont typeface="Wingdings" pitchFamily="2" charset="2"/>
              <a:buChar char="Ø"/>
              <a:defRPr/>
            </a:pPr>
            <a:r>
              <a:rPr lang="en-US" sz="2400" dirty="0">
                <a:solidFill>
                  <a:srgbClr val="00B0F0"/>
                </a:solidFill>
              </a:rPr>
              <a:t>Transducers’ output is generally weak (i.e. a few µv or </a:t>
            </a:r>
            <a:r>
              <a:rPr lang="en-US" sz="2400" dirty="0" err="1">
                <a:solidFill>
                  <a:srgbClr val="00B0F0"/>
                </a:solidFill>
              </a:rPr>
              <a:t>mv</a:t>
            </a:r>
            <a:r>
              <a:rPr lang="en-US" sz="2400" dirty="0">
                <a:solidFill>
                  <a:srgbClr val="00B0F0"/>
                </a:solidFill>
              </a:rPr>
              <a:t>)</a:t>
            </a:r>
          </a:p>
          <a:p>
            <a:pPr marL="341313" indent="-341313">
              <a:spcAft>
                <a:spcPts val="600"/>
              </a:spcAft>
              <a:buFont typeface="Wingdings" pitchFamily="2" charset="2"/>
              <a:buChar char="Ø"/>
              <a:defRPr/>
            </a:pPr>
            <a:r>
              <a:rPr lang="en-US" sz="2400" dirty="0">
                <a:solidFill>
                  <a:srgbClr val="00B0F0"/>
                </a:solidFill>
              </a:rPr>
              <a:t>Radio signal received by a receiver is weak </a:t>
            </a:r>
          </a:p>
          <a:p>
            <a:pPr>
              <a:spcAft>
                <a:spcPts val="600"/>
              </a:spcAft>
              <a:defRPr/>
            </a:pPr>
            <a:endParaRPr lang="en-US" sz="2400" dirty="0">
              <a:solidFill>
                <a:srgbClr val="00B0F0"/>
              </a:solidFill>
            </a:endParaRPr>
          </a:p>
          <a:p>
            <a:pPr>
              <a:spcAft>
                <a:spcPts val="600"/>
              </a:spcAft>
              <a:defRPr/>
            </a:pPr>
            <a:r>
              <a:rPr lang="en-US" sz="2400" dirty="0">
                <a:solidFill>
                  <a:srgbClr val="002060"/>
                </a:solidFill>
              </a:rPr>
              <a:t>These signals need to be amplified</a:t>
            </a:r>
          </a:p>
        </p:txBody>
      </p:sp>
      <p:pic>
        <p:nvPicPr>
          <p:cNvPr id="7" name="Picture 9"/>
          <p:cNvPicPr>
            <a:picLocks noChangeAspect="1" noChangeArrowheads="1"/>
          </p:cNvPicPr>
          <p:nvPr/>
        </p:nvPicPr>
        <p:blipFill>
          <a:blip r:embed="rId3" cstate="print"/>
          <a:srcRect l="44879" t="48122" r="864" b="8762"/>
          <a:stretch>
            <a:fillRect/>
          </a:stretch>
        </p:blipFill>
        <p:spPr bwMode="auto">
          <a:xfrm>
            <a:off x="7149778" y="400844"/>
            <a:ext cx="4708054" cy="1979499"/>
          </a:xfrm>
          <a:prstGeom prst="rect">
            <a:avLst/>
          </a:prstGeom>
          <a:noFill/>
          <a:ln w="9525">
            <a:noFill/>
            <a:miter lim="800000"/>
            <a:headEnd/>
            <a:tailEnd/>
          </a:ln>
        </p:spPr>
      </p:pic>
    </p:spTree>
    <p:extLst>
      <p:ext uri="{BB962C8B-B14F-4D97-AF65-F5344CB8AC3E}">
        <p14:creationId xmlns:p14="http://schemas.microsoft.com/office/powerpoint/2010/main" val="4270028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25">
                                            <p:txEl>
                                              <p:pRg st="0" end="0"/>
                                            </p:txEl>
                                          </p:spTgt>
                                        </p:tgtEl>
                                        <p:attrNameLst>
                                          <p:attrName>style.visibility</p:attrName>
                                        </p:attrNameLst>
                                      </p:cBhvr>
                                      <p:to>
                                        <p:strVal val="visible"/>
                                      </p:to>
                                    </p:set>
                                    <p:animEffect transition="in" filter="wipe(up)">
                                      <p:cBhvr>
                                        <p:cTn id="7" dur="1000"/>
                                        <p:tgtEl>
                                          <p:spTgt spid="307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25">
                                            <p:txEl>
                                              <p:pRg st="1" end="1"/>
                                            </p:txEl>
                                          </p:spTgt>
                                        </p:tgtEl>
                                        <p:attrNameLst>
                                          <p:attrName>style.visibility</p:attrName>
                                        </p:attrNameLst>
                                      </p:cBhvr>
                                      <p:to>
                                        <p:strVal val="visible"/>
                                      </p:to>
                                    </p:set>
                                    <p:animEffect transition="in" filter="wipe(up)">
                                      <p:cBhvr>
                                        <p:cTn id="12" dur="1000"/>
                                        <p:tgtEl>
                                          <p:spTgt spid="307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ppt_x</p:attrName>
                                        </p:attrNameLst>
                                      </p:cBhvr>
                                      <p:tavLst>
                                        <p:tav tm="0">
                                          <p:val>
                                            <p:strVal val="#ppt_x-.2"/>
                                          </p:val>
                                        </p:tav>
                                        <p:tav tm="100000">
                                          <p:val>
                                            <p:strVal val="#ppt_x"/>
                                          </p:val>
                                        </p:tav>
                                      </p:tavLst>
                                    </p:anim>
                                    <p:anim calcmode="lin" valueType="num">
                                      <p:cBhvr>
                                        <p:cTn id="18" dur="1000" fill="hold"/>
                                        <p:tgtEl>
                                          <p:spTgt spid="7"/>
                                        </p:tgtEl>
                                        <p:attrNameLst>
                                          <p:attrName>ppt_y</p:attrName>
                                        </p:attrNameLst>
                                      </p:cBhvr>
                                      <p:tavLst>
                                        <p:tav tm="0">
                                          <p:val>
                                            <p:strVal val="#ppt_y"/>
                                          </p:val>
                                        </p:tav>
                                        <p:tav tm="100000">
                                          <p:val>
                                            <p:strVal val="#ppt_y"/>
                                          </p:val>
                                        </p:tav>
                                      </p:tavLst>
                                    </p:anim>
                                    <p:animEffect transition="in" filter="wipe(right)" prLst="gradientSize: 0.1">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30723"/>
                                        </p:tgtEl>
                                        <p:attrNameLst>
                                          <p:attrName>style.visibility</p:attrName>
                                        </p:attrNameLst>
                                      </p:cBhvr>
                                      <p:to>
                                        <p:strVal val="visible"/>
                                      </p:to>
                                    </p:set>
                                    <p:animEffect transition="in" filter="fade">
                                      <p:cBhvr>
                                        <p:cTn id="24" dur="1000"/>
                                        <p:tgtEl>
                                          <p:spTgt spid="30723"/>
                                        </p:tgtEl>
                                      </p:cBhvr>
                                    </p:animEffect>
                                    <p:anim calcmode="lin" valueType="num">
                                      <p:cBhvr>
                                        <p:cTn id="25" dur="1000" fill="hold"/>
                                        <p:tgtEl>
                                          <p:spTgt spid="30723"/>
                                        </p:tgtEl>
                                        <p:attrNameLst>
                                          <p:attrName>ppt_x</p:attrName>
                                        </p:attrNameLst>
                                      </p:cBhvr>
                                      <p:tavLst>
                                        <p:tav tm="0">
                                          <p:val>
                                            <p:strVal val="#ppt_x"/>
                                          </p:val>
                                        </p:tav>
                                        <p:tav tm="100000">
                                          <p:val>
                                            <p:strVal val="#ppt_x"/>
                                          </p:val>
                                        </p:tav>
                                      </p:tavLst>
                                    </p:anim>
                                    <p:anim calcmode="lin" valueType="num">
                                      <p:cBhvr>
                                        <p:cTn id="26" dur="1000" fill="hold"/>
                                        <p:tgtEl>
                                          <p:spTgt spid="30723"/>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0722"/>
                                        </p:tgtEl>
                                        <p:attrNameLst>
                                          <p:attrName>style.visibility</p:attrName>
                                        </p:attrNameLst>
                                      </p:cBhvr>
                                      <p:to>
                                        <p:strVal val="visible"/>
                                      </p:to>
                                    </p:set>
                                    <p:animEffect transition="in" filter="fade">
                                      <p:cBhvr>
                                        <p:cTn id="29" dur="1000"/>
                                        <p:tgtEl>
                                          <p:spTgt spid="30722"/>
                                        </p:tgtEl>
                                      </p:cBhvr>
                                    </p:animEffect>
                                    <p:anim calcmode="lin" valueType="num">
                                      <p:cBhvr>
                                        <p:cTn id="30" dur="1000" fill="hold"/>
                                        <p:tgtEl>
                                          <p:spTgt spid="30722"/>
                                        </p:tgtEl>
                                        <p:attrNameLst>
                                          <p:attrName>ppt_x</p:attrName>
                                        </p:attrNameLst>
                                      </p:cBhvr>
                                      <p:tavLst>
                                        <p:tav tm="0">
                                          <p:val>
                                            <p:strVal val="#ppt_x"/>
                                          </p:val>
                                        </p:tav>
                                        <p:tav tm="100000">
                                          <p:val>
                                            <p:strVal val="#ppt_x"/>
                                          </p:val>
                                        </p:tav>
                                      </p:tavLst>
                                    </p:anim>
                                    <p:anim calcmode="lin" valueType="num">
                                      <p:cBhvr>
                                        <p:cTn id="31" dur="1000" fill="hold"/>
                                        <p:tgtEl>
                                          <p:spTgt spid="30722"/>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7" presetClass="entr" presetSubtype="0" fill="hold" nodeType="clickEffect">
                                  <p:stCondLst>
                                    <p:cond delay="0"/>
                                  </p:stCondLst>
                                  <p:childTnLst>
                                    <p:set>
                                      <p:cBhvr>
                                        <p:cTn id="35" dur="1" fill="hold">
                                          <p:stCondLst>
                                            <p:cond delay="0"/>
                                          </p:stCondLst>
                                        </p:cTn>
                                        <p:tgtEl>
                                          <p:spTgt spid="30726">
                                            <p:txEl>
                                              <p:pRg st="0" end="0"/>
                                            </p:txEl>
                                          </p:spTgt>
                                        </p:tgtEl>
                                        <p:attrNameLst>
                                          <p:attrName>style.visibility</p:attrName>
                                        </p:attrNameLst>
                                      </p:cBhvr>
                                      <p:to>
                                        <p:strVal val="visible"/>
                                      </p:to>
                                    </p:set>
                                    <p:animEffect transition="in" filter="fade">
                                      <p:cBhvr>
                                        <p:cTn id="36" dur="1000"/>
                                        <p:tgtEl>
                                          <p:spTgt spid="30726">
                                            <p:txEl>
                                              <p:pRg st="0" end="0"/>
                                            </p:txEl>
                                          </p:spTgt>
                                        </p:tgtEl>
                                      </p:cBhvr>
                                    </p:animEffect>
                                    <p:anim calcmode="lin" valueType="num">
                                      <p:cBhvr>
                                        <p:cTn id="37" dur="1000" fill="hold"/>
                                        <p:tgtEl>
                                          <p:spTgt spid="30726">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30726">
                                            <p:txEl>
                                              <p:pRg st="0" end="0"/>
                                            </p:txEl>
                                          </p:spTgt>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7" presetClass="entr" presetSubtype="0" fill="hold" nodeType="afterEffect">
                                  <p:stCondLst>
                                    <p:cond delay="0"/>
                                  </p:stCondLst>
                                  <p:childTnLst>
                                    <p:set>
                                      <p:cBhvr>
                                        <p:cTn id="41" dur="1" fill="hold">
                                          <p:stCondLst>
                                            <p:cond delay="0"/>
                                          </p:stCondLst>
                                        </p:cTn>
                                        <p:tgtEl>
                                          <p:spTgt spid="30726">
                                            <p:txEl>
                                              <p:pRg st="1" end="1"/>
                                            </p:txEl>
                                          </p:spTgt>
                                        </p:tgtEl>
                                        <p:attrNameLst>
                                          <p:attrName>style.visibility</p:attrName>
                                        </p:attrNameLst>
                                      </p:cBhvr>
                                      <p:to>
                                        <p:strVal val="visible"/>
                                      </p:to>
                                    </p:set>
                                    <p:animEffect transition="in" filter="fade">
                                      <p:cBhvr>
                                        <p:cTn id="42" dur="1000"/>
                                        <p:tgtEl>
                                          <p:spTgt spid="30726">
                                            <p:txEl>
                                              <p:pRg st="1" end="1"/>
                                            </p:txEl>
                                          </p:spTgt>
                                        </p:tgtEl>
                                      </p:cBhvr>
                                    </p:animEffect>
                                    <p:anim calcmode="lin" valueType="num">
                                      <p:cBhvr>
                                        <p:cTn id="43" dur="1000" fill="hold"/>
                                        <p:tgtEl>
                                          <p:spTgt spid="30726">
                                            <p:txEl>
                                              <p:pRg st="1" end="1"/>
                                            </p:txEl>
                                          </p:spTgt>
                                        </p:tgtEl>
                                        <p:attrNameLst>
                                          <p:attrName>ppt_x</p:attrName>
                                        </p:attrNameLst>
                                      </p:cBhvr>
                                      <p:tavLst>
                                        <p:tav tm="0">
                                          <p:val>
                                            <p:strVal val="#ppt_x"/>
                                          </p:val>
                                        </p:tav>
                                        <p:tav tm="100000">
                                          <p:val>
                                            <p:strVal val="#ppt_x"/>
                                          </p:val>
                                        </p:tav>
                                      </p:tavLst>
                                    </p:anim>
                                    <p:anim calcmode="lin" valueType="num">
                                      <p:cBhvr>
                                        <p:cTn id="44" dur="1000" fill="hold"/>
                                        <p:tgtEl>
                                          <p:spTgt spid="30726">
                                            <p:txEl>
                                              <p:pRg st="1" end="1"/>
                                            </p:txEl>
                                          </p:spTgt>
                                        </p:tgtEl>
                                        <p:attrNameLst>
                                          <p:attrName>ppt_y</p:attrName>
                                        </p:attrNameLst>
                                      </p:cBhvr>
                                      <p:tavLst>
                                        <p:tav tm="0">
                                          <p:val>
                                            <p:strVal val="#ppt_y-.1"/>
                                          </p:val>
                                        </p:tav>
                                        <p:tav tm="100000">
                                          <p:val>
                                            <p:strVal val="#ppt_y"/>
                                          </p:val>
                                        </p:tav>
                                      </p:tavLst>
                                    </p:anim>
                                  </p:childTnLst>
                                </p:cTn>
                              </p:par>
                            </p:childTnLst>
                          </p:cTn>
                        </p:par>
                        <p:par>
                          <p:cTn id="45" fill="hold">
                            <p:stCondLst>
                              <p:cond delay="2000"/>
                            </p:stCondLst>
                            <p:childTnLst>
                              <p:par>
                                <p:cTn id="46" presetID="47" presetClass="entr" presetSubtype="0" fill="hold" nodeType="afterEffect">
                                  <p:stCondLst>
                                    <p:cond delay="0"/>
                                  </p:stCondLst>
                                  <p:childTnLst>
                                    <p:set>
                                      <p:cBhvr>
                                        <p:cTn id="47" dur="1" fill="hold">
                                          <p:stCondLst>
                                            <p:cond delay="0"/>
                                          </p:stCondLst>
                                        </p:cTn>
                                        <p:tgtEl>
                                          <p:spTgt spid="30726">
                                            <p:txEl>
                                              <p:pRg st="2" end="2"/>
                                            </p:txEl>
                                          </p:spTgt>
                                        </p:tgtEl>
                                        <p:attrNameLst>
                                          <p:attrName>style.visibility</p:attrName>
                                        </p:attrNameLst>
                                      </p:cBhvr>
                                      <p:to>
                                        <p:strVal val="visible"/>
                                      </p:to>
                                    </p:set>
                                    <p:animEffect transition="in" filter="fade">
                                      <p:cBhvr>
                                        <p:cTn id="48" dur="1000"/>
                                        <p:tgtEl>
                                          <p:spTgt spid="30726">
                                            <p:txEl>
                                              <p:pRg st="2" end="2"/>
                                            </p:txEl>
                                          </p:spTgt>
                                        </p:tgtEl>
                                      </p:cBhvr>
                                    </p:animEffect>
                                    <p:anim calcmode="lin" valueType="num">
                                      <p:cBhvr>
                                        <p:cTn id="49" dur="1000" fill="hold"/>
                                        <p:tgtEl>
                                          <p:spTgt spid="30726">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307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30726">
                                            <p:txEl>
                                              <p:pRg st="4" end="4"/>
                                            </p:txEl>
                                          </p:spTgt>
                                        </p:tgtEl>
                                        <p:attrNameLst>
                                          <p:attrName>style.visibility</p:attrName>
                                        </p:attrNameLst>
                                      </p:cBhvr>
                                      <p:to>
                                        <p:strVal val="visible"/>
                                      </p:to>
                                    </p:set>
                                    <p:animEffect transition="in" filter="fade">
                                      <p:cBhvr>
                                        <p:cTn id="55" dur="1000"/>
                                        <p:tgtEl>
                                          <p:spTgt spid="30726">
                                            <p:txEl>
                                              <p:pRg st="4" end="4"/>
                                            </p:txEl>
                                          </p:spTgt>
                                        </p:tgtEl>
                                      </p:cBhvr>
                                    </p:animEffect>
                                    <p:anim calcmode="lin" valueType="num">
                                      <p:cBhvr>
                                        <p:cTn id="56" dur="1000" fill="hold"/>
                                        <p:tgtEl>
                                          <p:spTgt spid="30726">
                                            <p:txEl>
                                              <p:pRg st="4" end="4"/>
                                            </p:txEl>
                                          </p:spTgt>
                                        </p:tgtEl>
                                        <p:attrNameLst>
                                          <p:attrName>ppt_x</p:attrName>
                                        </p:attrNameLst>
                                      </p:cBhvr>
                                      <p:tavLst>
                                        <p:tav tm="0">
                                          <p:val>
                                            <p:strVal val="#ppt_x"/>
                                          </p:val>
                                        </p:tav>
                                        <p:tav tm="100000">
                                          <p:val>
                                            <p:strVal val="#ppt_x"/>
                                          </p:val>
                                        </p:tav>
                                      </p:tavLst>
                                    </p:anim>
                                    <p:anim calcmode="lin" valueType="num">
                                      <p:cBhvr>
                                        <p:cTn id="57" dur="1000" fill="hold"/>
                                        <p:tgtEl>
                                          <p:spTgt spid="3072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4" descr="se01F12"/>
          <p:cNvPicPr>
            <a:picLocks noChangeAspect="1" noChangeArrowheads="1"/>
          </p:cNvPicPr>
          <p:nvPr/>
        </p:nvPicPr>
        <p:blipFill>
          <a:blip r:embed="rId3" cstate="print"/>
          <a:srcRect l="55814" b="11012"/>
          <a:stretch>
            <a:fillRect/>
          </a:stretch>
        </p:blipFill>
        <p:spPr bwMode="auto">
          <a:xfrm>
            <a:off x="7315199" y="175795"/>
            <a:ext cx="3367315" cy="3405605"/>
          </a:xfrm>
          <a:prstGeom prst="rect">
            <a:avLst/>
          </a:prstGeom>
          <a:noFill/>
          <a:ln w="9525">
            <a:noFill/>
            <a:miter lim="800000"/>
            <a:headEnd/>
            <a:tailEnd/>
          </a:ln>
        </p:spPr>
      </p:pic>
      <p:sp>
        <p:nvSpPr>
          <p:cNvPr id="4102" name="TextBox 6"/>
          <p:cNvSpPr txBox="1">
            <a:spLocks noChangeArrowheads="1"/>
          </p:cNvSpPr>
          <p:nvPr/>
        </p:nvSpPr>
        <p:spPr bwMode="auto">
          <a:xfrm>
            <a:off x="1043441" y="3204508"/>
            <a:ext cx="3352800" cy="707886"/>
          </a:xfrm>
          <a:prstGeom prst="rect">
            <a:avLst/>
          </a:prstGeom>
          <a:noFill/>
          <a:ln w="9525">
            <a:noFill/>
            <a:miter lim="800000"/>
            <a:headEnd/>
            <a:tailEnd/>
          </a:ln>
        </p:spPr>
        <p:txBody>
          <a:bodyPr>
            <a:spAutoFit/>
          </a:bodyPr>
          <a:lstStyle/>
          <a:p>
            <a:r>
              <a:rPr lang="en-US" sz="2000" dirty="0"/>
              <a:t>A voltage amplifier with an input signal </a:t>
            </a:r>
            <a:r>
              <a:rPr lang="en-US" sz="2000" i="1" dirty="0">
                <a:latin typeface="Times New Roman" pitchFamily="18" charset="0"/>
                <a:cs typeface="Times New Roman" pitchFamily="18" charset="0"/>
              </a:rPr>
              <a:t>v</a:t>
            </a:r>
            <a:r>
              <a:rPr lang="en-US" sz="2000" i="1" baseline="-16000" dirty="0">
                <a:latin typeface="Times New Roman" pitchFamily="18" charset="0"/>
                <a:cs typeface="Times New Roman" pitchFamily="18" charset="0"/>
              </a:rPr>
              <a:t>i</a:t>
            </a:r>
            <a:r>
              <a:rPr lang="en-US" sz="2000" i="1" dirty="0">
                <a:latin typeface="Times New Roman" pitchFamily="18" charset="0"/>
                <a:cs typeface="Times New Roman" pitchFamily="18" charset="0"/>
              </a:rPr>
              <a:t>(t)</a:t>
            </a:r>
            <a:r>
              <a:rPr lang="en-US" sz="2000" dirty="0"/>
              <a:t> and load </a:t>
            </a:r>
            <a:r>
              <a:rPr lang="en-US" sz="2000" i="1" dirty="0">
                <a:latin typeface="Times New Roman" pitchFamily="18" charset="0"/>
                <a:cs typeface="Times New Roman" pitchFamily="18" charset="0"/>
              </a:rPr>
              <a:t>R</a:t>
            </a:r>
            <a:r>
              <a:rPr lang="en-US" sz="2000" i="1" baseline="-16000" dirty="0">
                <a:latin typeface="Times New Roman" pitchFamily="18" charset="0"/>
                <a:cs typeface="Times New Roman" pitchFamily="18" charset="0"/>
              </a:rPr>
              <a:t>L</a:t>
            </a:r>
          </a:p>
        </p:txBody>
      </p:sp>
      <p:sp>
        <p:nvSpPr>
          <p:cNvPr id="4103" name="TextBox 7"/>
          <p:cNvSpPr txBox="1">
            <a:spLocks noChangeArrowheads="1"/>
          </p:cNvSpPr>
          <p:nvPr/>
        </p:nvSpPr>
        <p:spPr bwMode="auto">
          <a:xfrm>
            <a:off x="7511143" y="3610045"/>
            <a:ext cx="3519714" cy="584775"/>
          </a:xfrm>
          <a:prstGeom prst="rect">
            <a:avLst/>
          </a:prstGeom>
          <a:noFill/>
          <a:ln w="9525">
            <a:noFill/>
            <a:miter lim="800000"/>
            <a:headEnd/>
            <a:tailEnd/>
          </a:ln>
        </p:spPr>
        <p:txBody>
          <a:bodyPr wrap="square">
            <a:spAutoFit/>
          </a:bodyPr>
          <a:lstStyle/>
          <a:p>
            <a:r>
              <a:rPr lang="en-US" sz="1600" dirty="0"/>
              <a:t>Transfer characteristic of linear voltage amplifier with voltage gain A</a:t>
            </a:r>
            <a:r>
              <a:rPr lang="en-US" sz="1600" baseline="-16000" dirty="0"/>
              <a:t>v</a:t>
            </a:r>
          </a:p>
        </p:txBody>
      </p:sp>
      <p:graphicFrame>
        <p:nvGraphicFramePr>
          <p:cNvPr id="3074" name="Object 6"/>
          <p:cNvGraphicFramePr>
            <a:graphicFrameLocks noChangeAspect="1"/>
          </p:cNvGraphicFramePr>
          <p:nvPr>
            <p:extLst>
              <p:ext uri="{D42A27DB-BD31-4B8C-83A1-F6EECF244321}">
                <p14:modId xmlns:p14="http://schemas.microsoft.com/office/powerpoint/2010/main" val="2838615424"/>
              </p:ext>
            </p:extLst>
          </p:nvPr>
        </p:nvGraphicFramePr>
        <p:xfrm>
          <a:off x="34925" y="5097575"/>
          <a:ext cx="1758496" cy="1760425"/>
        </p:xfrm>
        <a:graphic>
          <a:graphicData uri="http://schemas.openxmlformats.org/presentationml/2006/ole">
            <mc:AlternateContent xmlns:mc="http://schemas.openxmlformats.org/markup-compatibility/2006">
              <mc:Choice xmlns:v="urn:schemas-microsoft-com:vml" Requires="v">
                <p:oleObj spid="_x0000_s6410" name="Equation" r:id="rId4" imgW="889000" imgH="889000" progId="Equation.3">
                  <p:embed/>
                </p:oleObj>
              </mc:Choice>
              <mc:Fallback>
                <p:oleObj name="Equation" r:id="rId4" imgW="889000" imgH="889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5097575"/>
                        <a:ext cx="1758496" cy="1760425"/>
                      </a:xfrm>
                      <a:prstGeom prst="rect">
                        <a:avLst/>
                      </a:prstGeom>
                      <a:noFill/>
                      <a:ln w="28575">
                        <a:solidFill>
                          <a:srgbClr val="000000"/>
                        </a:solidFill>
                        <a:miter lim="800000"/>
                        <a:headEnd/>
                        <a:tailEnd/>
                      </a:ln>
                      <a:extLst/>
                    </p:spPr>
                  </p:pic>
                </p:oleObj>
              </mc:Fallback>
            </mc:AlternateContent>
          </a:graphicData>
        </a:graphic>
      </p:graphicFrame>
      <p:pic>
        <p:nvPicPr>
          <p:cNvPr id="4104" name="Picture 4" descr="se01F12"/>
          <p:cNvPicPr>
            <a:picLocks noChangeAspect="1" noChangeArrowheads="1"/>
          </p:cNvPicPr>
          <p:nvPr/>
        </p:nvPicPr>
        <p:blipFill>
          <a:blip r:embed="rId3" cstate="print"/>
          <a:srcRect t="22247" r="43024" b="31033"/>
          <a:stretch>
            <a:fillRect/>
          </a:stretch>
        </p:blipFill>
        <p:spPr bwMode="auto">
          <a:xfrm>
            <a:off x="685963" y="1006587"/>
            <a:ext cx="5169758" cy="2216492"/>
          </a:xfrm>
          <a:prstGeom prst="rect">
            <a:avLst/>
          </a:prstGeom>
          <a:noFill/>
          <a:ln w="9525">
            <a:noFill/>
            <a:miter lim="800000"/>
            <a:headEnd/>
            <a:tailEnd/>
          </a:ln>
        </p:spPr>
      </p:pic>
      <p:graphicFrame>
        <p:nvGraphicFramePr>
          <p:cNvPr id="3075" name="Object 7"/>
          <p:cNvGraphicFramePr>
            <a:graphicFrameLocks noChangeAspect="1"/>
          </p:cNvGraphicFramePr>
          <p:nvPr>
            <p:extLst>
              <p:ext uri="{D42A27DB-BD31-4B8C-83A1-F6EECF244321}">
                <p14:modId xmlns:p14="http://schemas.microsoft.com/office/powerpoint/2010/main" val="3487983933"/>
              </p:ext>
            </p:extLst>
          </p:nvPr>
        </p:nvGraphicFramePr>
        <p:xfrm>
          <a:off x="2554287" y="5051252"/>
          <a:ext cx="1725613" cy="1806748"/>
        </p:xfrm>
        <a:graphic>
          <a:graphicData uri="http://schemas.openxmlformats.org/presentationml/2006/ole">
            <mc:AlternateContent xmlns:mc="http://schemas.openxmlformats.org/markup-compatibility/2006">
              <mc:Choice xmlns:v="urn:schemas-microsoft-com:vml" Requires="v">
                <p:oleObj spid="_x0000_s6411" name="Equation" r:id="rId6" imgW="850531" imgH="888614" progId="Equation.3">
                  <p:embed/>
                </p:oleObj>
              </mc:Choice>
              <mc:Fallback>
                <p:oleObj name="Equation" r:id="rId6" imgW="850531" imgH="888614"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4287" y="5051252"/>
                        <a:ext cx="1725613" cy="1806748"/>
                      </a:xfrm>
                      <a:prstGeom prst="rect">
                        <a:avLst/>
                      </a:prstGeom>
                      <a:solidFill>
                        <a:schemeClr val="accent1"/>
                      </a:solidFill>
                      <a:ln w="38100">
                        <a:solidFill>
                          <a:srgbClr val="000099"/>
                        </a:solidFill>
                        <a:miter lim="800000"/>
                        <a:headEnd/>
                        <a:tailEnd/>
                      </a:ln>
                    </p:spPr>
                  </p:pic>
                </p:oleObj>
              </mc:Fallback>
            </mc:AlternateContent>
          </a:graphicData>
        </a:graphic>
      </p:graphicFrame>
      <p:graphicFrame>
        <p:nvGraphicFramePr>
          <p:cNvPr id="3076" name="Object 8"/>
          <p:cNvGraphicFramePr>
            <a:graphicFrameLocks noChangeAspect="1"/>
          </p:cNvGraphicFramePr>
          <p:nvPr>
            <p:extLst>
              <p:ext uri="{D42A27DB-BD31-4B8C-83A1-F6EECF244321}">
                <p14:modId xmlns:p14="http://schemas.microsoft.com/office/powerpoint/2010/main" val="98766102"/>
              </p:ext>
            </p:extLst>
          </p:nvPr>
        </p:nvGraphicFramePr>
        <p:xfrm>
          <a:off x="5459751" y="4564065"/>
          <a:ext cx="5711797" cy="2232815"/>
        </p:xfrm>
        <a:graphic>
          <a:graphicData uri="http://schemas.openxmlformats.org/presentationml/2006/ole">
            <mc:AlternateContent xmlns:mc="http://schemas.openxmlformats.org/markup-compatibility/2006">
              <mc:Choice xmlns:v="urn:schemas-microsoft-com:vml" Requires="v">
                <p:oleObj spid="_x0000_s6412" name="Equation" r:id="rId8" imgW="2273300" imgH="889000" progId="Equation.3">
                  <p:embed/>
                </p:oleObj>
              </mc:Choice>
              <mc:Fallback>
                <p:oleObj name="Equation" r:id="rId8" imgW="2273300" imgH="889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9751" y="4564065"/>
                        <a:ext cx="5711797" cy="2232815"/>
                      </a:xfrm>
                      <a:prstGeom prst="rect">
                        <a:avLst/>
                      </a:prstGeom>
                      <a:solidFill>
                        <a:srgbClr val="C0C0C0"/>
                      </a:solidFill>
                      <a:ln w="28575">
                        <a:solidFill>
                          <a:srgbClr val="0000FF"/>
                        </a:solidFill>
                        <a:miter lim="800000"/>
                        <a:headEnd/>
                        <a:tailEnd/>
                      </a:ln>
                    </p:spPr>
                  </p:pic>
                </p:oleObj>
              </mc:Fallback>
            </mc:AlternateContent>
          </a:graphicData>
        </a:graphic>
      </p:graphicFrame>
      <p:sp>
        <p:nvSpPr>
          <p:cNvPr id="4105" name="Title 13"/>
          <p:cNvSpPr>
            <a:spLocks noGrp="1"/>
          </p:cNvSpPr>
          <p:nvPr>
            <p:ph type="title"/>
          </p:nvPr>
        </p:nvSpPr>
        <p:spPr>
          <a:xfrm>
            <a:off x="34925" y="23021"/>
            <a:ext cx="10515600" cy="1325563"/>
          </a:xfrm>
        </p:spPr>
        <p:txBody>
          <a:bodyPr/>
          <a:lstStyle/>
          <a:p>
            <a:pPr algn="l"/>
            <a:r>
              <a:rPr lang="en-US" dirty="0" smtClean="0">
                <a:latin typeface="Arial Black" panose="020B0A04020102020204" pitchFamily="34" charset="0"/>
              </a:rPr>
              <a:t>Amplifier Gain</a:t>
            </a:r>
          </a:p>
        </p:txBody>
      </p:sp>
    </p:spTree>
    <p:extLst>
      <p:ext uri="{BB962C8B-B14F-4D97-AF65-F5344CB8AC3E}">
        <p14:creationId xmlns:p14="http://schemas.microsoft.com/office/powerpoint/2010/main" val="68170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wipe(up)">
                                      <p:cBhvr>
                                        <p:cTn id="12" dur="1000"/>
                                        <p:tgtEl>
                                          <p:spTgt spid="30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animEffect transition="in" filter="wipe(up)">
                                      <p:cBhvr>
                                        <p:cTn id="17" dur="10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0" y="0"/>
            <a:ext cx="10515600" cy="1325563"/>
          </a:xfrm>
        </p:spPr>
        <p:txBody>
          <a:bodyPr/>
          <a:lstStyle/>
          <a:p>
            <a:r>
              <a:rPr lang="en-US" b="1" dirty="0" smtClean="0">
                <a:latin typeface="Arial Black" panose="020B0A04020102020204" pitchFamily="34" charset="0"/>
              </a:rPr>
              <a:t>Gain in Decibels</a:t>
            </a:r>
          </a:p>
        </p:txBody>
      </p:sp>
      <p:sp>
        <p:nvSpPr>
          <p:cNvPr id="5124" name="TextBox 4"/>
          <p:cNvSpPr txBox="1">
            <a:spLocks noChangeArrowheads="1"/>
          </p:cNvSpPr>
          <p:nvPr/>
        </p:nvSpPr>
        <p:spPr bwMode="auto">
          <a:xfrm>
            <a:off x="2103437" y="1554164"/>
            <a:ext cx="5560105" cy="954107"/>
          </a:xfrm>
          <a:prstGeom prst="rect">
            <a:avLst/>
          </a:prstGeom>
          <a:noFill/>
          <a:ln w="9525">
            <a:noFill/>
            <a:miter lim="800000"/>
            <a:headEnd/>
            <a:tailEnd/>
          </a:ln>
        </p:spPr>
        <p:txBody>
          <a:bodyPr wrap="square">
            <a:spAutoFit/>
          </a:bodyPr>
          <a:lstStyle/>
          <a:p>
            <a:pPr algn="ctr"/>
            <a:r>
              <a:rPr lang="en-US" sz="2800" dirty="0">
                <a:solidFill>
                  <a:schemeClr val="accent2"/>
                </a:solidFill>
              </a:rPr>
              <a:t>Amplifier gain may be expressed in dB (a logarithmic measure) 	</a:t>
            </a:r>
            <a:endParaRPr lang="en-US" sz="2800" i="1" baseline="-25000" dirty="0">
              <a:solidFill>
                <a:schemeClr val="accent2"/>
              </a:solidFill>
              <a:latin typeface="Times New Roman" pitchFamily="18" charset="0"/>
              <a:cs typeface="Times New Roman" pitchFamily="18" charset="0"/>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4243251440"/>
              </p:ext>
            </p:extLst>
          </p:nvPr>
        </p:nvGraphicFramePr>
        <p:xfrm>
          <a:off x="2125480" y="2819399"/>
          <a:ext cx="5712233" cy="3822351"/>
        </p:xfrm>
        <a:graphic>
          <a:graphicData uri="http://schemas.openxmlformats.org/presentationml/2006/ole">
            <mc:AlternateContent xmlns:mc="http://schemas.openxmlformats.org/markup-compatibility/2006">
              <mc:Choice xmlns:v="urn:schemas-microsoft-com:vml" Requires="v">
                <p:oleObj spid="_x0000_s7258" name="Equation" r:id="rId3" imgW="1803400" imgH="1206500" progId="Equation.3">
                  <p:embed/>
                </p:oleObj>
              </mc:Choice>
              <mc:Fallback>
                <p:oleObj name="Equation" r:id="rId3" imgW="1803400" imgH="12065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5480" y="2819399"/>
                        <a:ext cx="5712233" cy="3822351"/>
                      </a:xfrm>
                      <a:prstGeom prst="rect">
                        <a:avLst/>
                      </a:prstGeom>
                      <a:noFill/>
                      <a:extLst/>
                    </p:spPr>
                  </p:pic>
                </p:oleObj>
              </mc:Fallback>
            </mc:AlternateContent>
          </a:graphicData>
        </a:graphic>
      </p:graphicFrame>
    </p:spTree>
    <p:extLst>
      <p:ext uri="{BB962C8B-B14F-4D97-AF65-F5344CB8AC3E}">
        <p14:creationId xmlns:p14="http://schemas.microsoft.com/office/powerpoint/2010/main" val="17014656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a:grpSpLocks/>
          </p:cNvGrpSpPr>
          <p:nvPr/>
        </p:nvGrpSpPr>
        <p:grpSpPr bwMode="auto">
          <a:xfrm>
            <a:off x="6721475" y="387351"/>
            <a:ext cx="3810000" cy="2776539"/>
            <a:chOff x="5029200" y="1219200"/>
            <a:chExt cx="3810000" cy="2777012"/>
          </a:xfrm>
        </p:grpSpPr>
        <p:sp>
          <p:nvSpPr>
            <p:cNvPr id="6160" name="Text Box 2"/>
            <p:cNvSpPr txBox="1">
              <a:spLocks noChangeArrowheads="1"/>
            </p:cNvSpPr>
            <p:nvPr/>
          </p:nvSpPr>
          <p:spPr bwMode="auto">
            <a:xfrm>
              <a:off x="5029200" y="3657600"/>
              <a:ext cx="3810000" cy="338612"/>
            </a:xfrm>
            <a:prstGeom prst="rect">
              <a:avLst/>
            </a:prstGeom>
            <a:noFill/>
            <a:ln w="9525">
              <a:noFill/>
              <a:miter lim="800000"/>
              <a:headEnd/>
              <a:tailEnd/>
            </a:ln>
          </p:spPr>
          <p:txBody>
            <a:bodyPr>
              <a:spAutoFit/>
            </a:bodyPr>
            <a:lstStyle/>
            <a:p>
              <a:pPr algn="ctr"/>
              <a:r>
                <a:rPr lang="en-US" sz="1600"/>
                <a:t>An amplifier that requires two dc supplies</a:t>
              </a:r>
            </a:p>
          </p:txBody>
        </p:sp>
        <p:pic>
          <p:nvPicPr>
            <p:cNvPr id="6161" name="Picture 4" descr="se01F13"/>
            <p:cNvPicPr>
              <a:picLocks noChangeAspect="1" noChangeArrowheads="1"/>
            </p:cNvPicPr>
            <p:nvPr/>
          </p:nvPicPr>
          <p:blipFill>
            <a:blip r:embed="rId3" cstate="print"/>
            <a:srcRect r="46915" b="8936"/>
            <a:stretch>
              <a:fillRect/>
            </a:stretch>
          </p:blipFill>
          <p:spPr bwMode="auto">
            <a:xfrm>
              <a:off x="5410200" y="1219200"/>
              <a:ext cx="3276600" cy="2438400"/>
            </a:xfrm>
            <a:prstGeom prst="rect">
              <a:avLst/>
            </a:prstGeom>
            <a:noFill/>
            <a:ln w="9525">
              <a:noFill/>
              <a:miter lim="800000"/>
              <a:headEnd/>
              <a:tailEnd/>
            </a:ln>
          </p:spPr>
        </p:pic>
      </p:grpSp>
      <p:sp>
        <p:nvSpPr>
          <p:cNvPr id="6152" name="Title 5"/>
          <p:cNvSpPr>
            <a:spLocks noGrp="1"/>
          </p:cNvSpPr>
          <p:nvPr>
            <p:ph type="title"/>
          </p:nvPr>
        </p:nvSpPr>
        <p:spPr>
          <a:xfrm>
            <a:off x="1524000" y="110533"/>
            <a:ext cx="4872038" cy="967640"/>
          </a:xfrm>
          <a:solidFill>
            <a:srgbClr val="C00000"/>
          </a:solidFill>
        </p:spPr>
        <p:txBody>
          <a:bodyPr>
            <a:normAutofit fontScale="90000"/>
          </a:bodyPr>
          <a:lstStyle/>
          <a:p>
            <a:pPr algn="l"/>
            <a:r>
              <a:rPr lang="en-US" sz="3200" b="1" dirty="0">
                <a:solidFill>
                  <a:schemeClr val="bg1"/>
                </a:solidFill>
              </a:rPr>
              <a:t>Amplifier Power Supplies and Efficiency</a:t>
            </a:r>
          </a:p>
        </p:txBody>
      </p:sp>
      <p:pic>
        <p:nvPicPr>
          <p:cNvPr id="7" name="Picture 4" descr="se01F13"/>
          <p:cNvPicPr>
            <a:picLocks noChangeAspect="1" noChangeArrowheads="1"/>
          </p:cNvPicPr>
          <p:nvPr/>
        </p:nvPicPr>
        <p:blipFill>
          <a:blip r:embed="rId3" cstate="print"/>
          <a:srcRect l="58025" t="2846" b="20319"/>
          <a:stretch>
            <a:fillRect/>
          </a:stretch>
        </p:blipFill>
        <p:spPr bwMode="auto">
          <a:xfrm>
            <a:off x="7446963" y="3563939"/>
            <a:ext cx="2851150" cy="2263775"/>
          </a:xfrm>
          <a:prstGeom prst="rect">
            <a:avLst/>
          </a:prstGeom>
          <a:noFill/>
          <a:ln w="9525">
            <a:noFill/>
            <a:miter lim="800000"/>
            <a:headEnd/>
            <a:tailEnd/>
          </a:ln>
        </p:spPr>
      </p:pic>
      <p:sp>
        <p:nvSpPr>
          <p:cNvPr id="8" name="TextBox 7"/>
          <p:cNvSpPr txBox="1"/>
          <p:nvPr/>
        </p:nvSpPr>
        <p:spPr>
          <a:xfrm>
            <a:off x="1852613" y="1447801"/>
            <a:ext cx="4938712" cy="2062163"/>
          </a:xfrm>
          <a:prstGeom prst="rect">
            <a:avLst/>
          </a:prstGeom>
          <a:noFill/>
        </p:spPr>
        <p:txBody>
          <a:bodyPr>
            <a:spAutoFit/>
          </a:bodyPr>
          <a:lstStyle/>
          <a:p>
            <a:pPr marL="287338" indent="-287338">
              <a:buFont typeface="Arial" pitchFamily="34" charset="0"/>
              <a:buChar char="•"/>
              <a:defRPr/>
            </a:pPr>
            <a:r>
              <a:rPr lang="en-US" dirty="0"/>
              <a:t>Power delivered to the load is greater than</a:t>
            </a:r>
          </a:p>
          <a:p>
            <a:pPr marL="287338" indent="-287338">
              <a:spcAft>
                <a:spcPts val="600"/>
              </a:spcAft>
              <a:defRPr/>
            </a:pPr>
            <a:r>
              <a:rPr lang="en-US" dirty="0"/>
              <a:t>     the power drawn from the source</a:t>
            </a:r>
          </a:p>
          <a:p>
            <a:pPr marL="287338" indent="-287338">
              <a:spcAft>
                <a:spcPts val="600"/>
              </a:spcAft>
              <a:buFont typeface="Arial" pitchFamily="34" charset="0"/>
              <a:buChar char="•"/>
              <a:defRPr/>
            </a:pPr>
            <a:r>
              <a:rPr lang="en-US" dirty="0"/>
              <a:t>Where the additional power comes from  ??</a:t>
            </a:r>
          </a:p>
          <a:p>
            <a:pPr>
              <a:spcAft>
                <a:spcPts val="600"/>
              </a:spcAft>
              <a:defRPr/>
            </a:pPr>
            <a:r>
              <a:rPr lang="en-US" dirty="0"/>
              <a:t>                             </a:t>
            </a:r>
            <a:r>
              <a:rPr lang="en-US" i="1" dirty="0">
                <a:solidFill>
                  <a:schemeClr val="accent2"/>
                </a:solidFill>
              </a:rPr>
              <a:t>power source</a:t>
            </a:r>
          </a:p>
          <a:p>
            <a:pPr marL="287338" indent="-287338">
              <a:buFont typeface="Arial" pitchFamily="34" charset="0"/>
              <a:buChar char="•"/>
              <a:defRPr/>
            </a:pPr>
            <a:r>
              <a:rPr lang="en-US" dirty="0"/>
              <a:t>Some of the power is dissipated by the</a:t>
            </a:r>
          </a:p>
          <a:p>
            <a:pPr marL="287338" indent="-287338">
              <a:spcAft>
                <a:spcPts val="600"/>
              </a:spcAft>
              <a:defRPr/>
            </a:pPr>
            <a:r>
              <a:rPr lang="en-US" dirty="0"/>
              <a:t>     amplifier circuit</a:t>
            </a:r>
          </a:p>
        </p:txBody>
      </p:sp>
      <p:graphicFrame>
        <p:nvGraphicFramePr>
          <p:cNvPr id="9" name="Object 7"/>
          <p:cNvGraphicFramePr>
            <a:graphicFrameLocks noChangeAspect="1"/>
          </p:cNvGraphicFramePr>
          <p:nvPr/>
        </p:nvGraphicFramePr>
        <p:xfrm>
          <a:off x="1809751" y="3486150"/>
          <a:ext cx="5021263" cy="344488"/>
        </p:xfrm>
        <a:graphic>
          <a:graphicData uri="http://schemas.openxmlformats.org/presentationml/2006/ole">
            <mc:AlternateContent xmlns:mc="http://schemas.openxmlformats.org/markup-compatibility/2006">
              <mc:Choice xmlns:v="urn:schemas-microsoft-com:vml" Requires="v">
                <p:oleObj spid="_x0000_s8634" name="Equation" r:id="rId4" imgW="2958840" imgH="203040" progId="Equation.3">
                  <p:embed/>
                </p:oleObj>
              </mc:Choice>
              <mc:Fallback>
                <p:oleObj name="Equation" r:id="rId4" imgW="295884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1" y="3486150"/>
                        <a:ext cx="5021263"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656" name="Object 8"/>
          <p:cNvGraphicFramePr>
            <a:graphicFrameLocks noChangeAspect="1"/>
          </p:cNvGraphicFramePr>
          <p:nvPr/>
        </p:nvGraphicFramePr>
        <p:xfrm>
          <a:off x="1960563" y="4360864"/>
          <a:ext cx="2660650" cy="784225"/>
        </p:xfrm>
        <a:graphic>
          <a:graphicData uri="http://schemas.openxmlformats.org/presentationml/2006/ole">
            <mc:AlternateContent xmlns:mc="http://schemas.openxmlformats.org/markup-compatibility/2006">
              <mc:Choice xmlns:v="urn:schemas-microsoft-com:vml" Requires="v">
                <p:oleObj spid="_x0000_s8635" name="Equation" r:id="rId6" imgW="1549080" imgH="457200" progId="Equation.3">
                  <p:embed/>
                </p:oleObj>
              </mc:Choice>
              <mc:Fallback>
                <p:oleObj name="Equation" r:id="rId6" imgW="154908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0563" y="4360864"/>
                        <a:ext cx="2660650" cy="784225"/>
                      </a:xfrm>
                      <a:prstGeom prst="rect">
                        <a:avLst/>
                      </a:prstGeom>
                      <a:solidFill>
                        <a:schemeClr val="accent1"/>
                      </a:solidFill>
                      <a:ln w="38100">
                        <a:solidFill>
                          <a:srgbClr val="0033CC"/>
                        </a:solidFill>
                        <a:miter lim="800000"/>
                        <a:headEnd/>
                        <a:tailEnd/>
                      </a:ln>
                    </p:spPr>
                  </p:pic>
                </p:oleObj>
              </mc:Fallback>
            </mc:AlternateContent>
          </a:graphicData>
        </a:graphic>
      </p:graphicFrame>
      <p:grpSp>
        <p:nvGrpSpPr>
          <p:cNvPr id="3" name="Group 14"/>
          <p:cNvGrpSpPr>
            <a:grpSpLocks/>
          </p:cNvGrpSpPr>
          <p:nvPr/>
        </p:nvGrpSpPr>
        <p:grpSpPr bwMode="auto">
          <a:xfrm>
            <a:off x="1936750" y="5305426"/>
            <a:ext cx="2514600" cy="1190625"/>
            <a:chOff x="3360761" y="4568589"/>
            <a:chExt cx="2514600" cy="1190768"/>
          </a:xfrm>
        </p:grpSpPr>
        <p:sp>
          <p:nvSpPr>
            <p:cNvPr id="13" name="Rounded Rectangle 12"/>
            <p:cNvSpPr/>
            <p:nvPr/>
          </p:nvSpPr>
          <p:spPr bwMode="auto">
            <a:xfrm>
              <a:off x="3360761" y="4568589"/>
              <a:ext cx="2514600" cy="11907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6150" name="Object 9"/>
            <p:cNvGraphicFramePr>
              <a:graphicFrameLocks noChangeAspect="1"/>
            </p:cNvGraphicFramePr>
            <p:nvPr/>
          </p:nvGraphicFramePr>
          <p:xfrm>
            <a:off x="3828103" y="4982063"/>
            <a:ext cx="1865313" cy="714397"/>
          </p:xfrm>
          <a:graphic>
            <a:graphicData uri="http://schemas.openxmlformats.org/presentationml/2006/ole">
              <mc:AlternateContent xmlns:mc="http://schemas.openxmlformats.org/markup-compatibility/2006">
                <mc:Choice xmlns:v="urn:schemas-microsoft-com:vml" Requires="v">
                  <p:oleObj spid="_x0000_s8636" name="Equation" r:id="rId8" imgW="1104840" imgH="431640" progId="Equation.3">
                    <p:embed/>
                  </p:oleObj>
                </mc:Choice>
                <mc:Fallback>
                  <p:oleObj name="Equation" r:id="rId8" imgW="1104840" imgH="431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8103" y="4982063"/>
                          <a:ext cx="1865313" cy="714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9" name="TextBox 11"/>
            <p:cNvSpPr txBox="1">
              <a:spLocks noChangeArrowheads="1"/>
            </p:cNvSpPr>
            <p:nvPr/>
          </p:nvSpPr>
          <p:spPr bwMode="auto">
            <a:xfrm>
              <a:off x="3384645" y="4608497"/>
              <a:ext cx="2286000" cy="369376"/>
            </a:xfrm>
            <a:prstGeom prst="rect">
              <a:avLst/>
            </a:prstGeom>
            <a:noFill/>
            <a:ln w="9525">
              <a:noFill/>
              <a:miter lim="800000"/>
              <a:headEnd/>
              <a:tailEnd/>
            </a:ln>
          </p:spPr>
          <p:txBody>
            <a:bodyPr>
              <a:spAutoFit/>
            </a:bodyPr>
            <a:lstStyle/>
            <a:p>
              <a:r>
                <a:rPr lang="en-US"/>
                <a:t>Amplifier efficiency</a:t>
              </a:r>
            </a:p>
          </p:txBody>
        </p:sp>
      </p:grpSp>
      <p:grpSp>
        <p:nvGrpSpPr>
          <p:cNvPr id="4" name="Group 16"/>
          <p:cNvGrpSpPr>
            <a:grpSpLocks/>
          </p:cNvGrpSpPr>
          <p:nvPr/>
        </p:nvGrpSpPr>
        <p:grpSpPr bwMode="auto">
          <a:xfrm>
            <a:off x="5181601" y="5214939"/>
            <a:ext cx="2155825" cy="1417637"/>
            <a:chOff x="3875964" y="5132314"/>
            <a:chExt cx="2156346" cy="1418611"/>
          </a:xfrm>
        </p:grpSpPr>
        <p:sp>
          <p:nvSpPr>
            <p:cNvPr id="16" name="Rounded Rectangle 15"/>
            <p:cNvSpPr/>
            <p:nvPr/>
          </p:nvSpPr>
          <p:spPr>
            <a:xfrm>
              <a:off x="3875964" y="5213332"/>
              <a:ext cx="2156346" cy="1337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6149" name="Object 14"/>
            <p:cNvGraphicFramePr>
              <a:graphicFrameLocks noChangeAspect="1"/>
            </p:cNvGraphicFramePr>
            <p:nvPr/>
          </p:nvGraphicFramePr>
          <p:xfrm>
            <a:off x="3985903" y="5132314"/>
            <a:ext cx="1896282" cy="1120531"/>
          </p:xfrm>
          <a:graphic>
            <a:graphicData uri="http://schemas.openxmlformats.org/presentationml/2006/ole">
              <mc:AlternateContent xmlns:mc="http://schemas.openxmlformats.org/markup-compatibility/2006">
                <mc:Choice xmlns:v="urn:schemas-microsoft-com:vml" Requires="v">
                  <p:oleObj spid="_x0000_s8637" name="Equation" r:id="rId10" imgW="1117440" imgH="660240" progId="Equation.3">
                    <p:embed/>
                  </p:oleObj>
                </mc:Choice>
                <mc:Fallback>
                  <p:oleObj name="Equation" r:id="rId10" imgW="1117440" imgH="660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5903" y="5132314"/>
                          <a:ext cx="1896282" cy="1120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135" name="Object 15"/>
          <p:cNvGraphicFramePr>
            <a:graphicFrameLocks noChangeAspect="1"/>
          </p:cNvGraphicFramePr>
          <p:nvPr/>
        </p:nvGraphicFramePr>
        <p:xfrm>
          <a:off x="3763963" y="3860801"/>
          <a:ext cx="2195512" cy="384175"/>
        </p:xfrm>
        <a:graphic>
          <a:graphicData uri="http://schemas.openxmlformats.org/presentationml/2006/ole">
            <mc:AlternateContent xmlns:mc="http://schemas.openxmlformats.org/markup-compatibility/2006">
              <mc:Choice xmlns:v="urn:schemas-microsoft-com:vml" Requires="v">
                <p:oleObj spid="_x0000_s8638" name="Equation" r:id="rId12" imgW="1307880" imgH="228600" progId="Equation.3">
                  <p:embed/>
                </p:oleObj>
              </mc:Choice>
              <mc:Fallback>
                <p:oleObj name="Equation" r:id="rId12" imgW="1307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63963" y="3860801"/>
                        <a:ext cx="2195512"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6498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1000"/>
                                        <p:tgtEl>
                                          <p:spTgt spid="8">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wipe(left)">
                                      <p:cBhvr>
                                        <p:cTn id="11" dur="10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wipe(left)">
                                      <p:cBhvr>
                                        <p:cTn id="16" dur="1000"/>
                                        <p:tgtEl>
                                          <p:spTgt spid="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Effect transition="in" filter="wipe(left)">
                                      <p:cBhvr>
                                        <p:cTn id="21" dur="1000"/>
                                        <p:tgtEl>
                                          <p:spTgt spid="8">
                                            <p:txEl>
                                              <p:pRg st="3" end="3"/>
                                            </p:txEl>
                                          </p:spTgt>
                                        </p:tgtEl>
                                      </p:cBhvr>
                                    </p:animEffect>
                                  </p:childTnLst>
                                </p:cTn>
                              </p:par>
                            </p:childTnLst>
                          </p:cTn>
                        </p:par>
                        <p:par>
                          <p:cTn id="22" fill="hold">
                            <p:stCondLst>
                              <p:cond delay="1000"/>
                            </p:stCondLst>
                            <p:childTnLst>
                              <p:par>
                                <p:cTn id="23" presetID="29"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ppt_x</p:attrName>
                                        </p:attrNameLst>
                                      </p:cBhvr>
                                      <p:tavLst>
                                        <p:tav tm="0">
                                          <p:val>
                                            <p:strVal val="#ppt_x-.2"/>
                                          </p:val>
                                        </p:tav>
                                        <p:tav tm="100000">
                                          <p:val>
                                            <p:strVal val="#ppt_x"/>
                                          </p:val>
                                        </p:tav>
                                      </p:tavLst>
                                    </p:anim>
                                    <p:anim calcmode="lin" valueType="num">
                                      <p:cBhvr>
                                        <p:cTn id="26"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7" dur="1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1000"/>
                                        <p:tgtEl>
                                          <p:spTgt spid="8">
                                            <p:txEl>
                                              <p:pRg st="4" end="4"/>
                                            </p:txEl>
                                          </p:spTgt>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wipe(left)">
                                      <p:cBhvr>
                                        <p:cTn id="36" dur="1000"/>
                                        <p:tgtEl>
                                          <p:spTgt spid="8">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1000"/>
                                        <p:tgtEl>
                                          <p:spTgt spid="9"/>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5135"/>
                                        </p:tgtEl>
                                        <p:attrNameLst>
                                          <p:attrName>style.visibility</p:attrName>
                                        </p:attrNameLst>
                                      </p:cBhvr>
                                      <p:to>
                                        <p:strVal val="visible"/>
                                      </p:to>
                                    </p:set>
                                    <p:animEffect transition="in" filter="wipe(left)">
                                      <p:cBhvr>
                                        <p:cTn id="45" dur="1000"/>
                                        <p:tgtEl>
                                          <p:spTgt spid="51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27656"/>
                                        </p:tgtEl>
                                        <p:attrNameLst>
                                          <p:attrName>style.visibility</p:attrName>
                                        </p:attrNameLst>
                                      </p:cBhvr>
                                      <p:to>
                                        <p:strVal val="visible"/>
                                      </p:to>
                                    </p:set>
                                    <p:animEffect transition="in" filter="wipe(left)">
                                      <p:cBhvr>
                                        <p:cTn id="50" dur="1000"/>
                                        <p:tgtEl>
                                          <p:spTgt spid="2765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wipe(left)">
                                      <p:cBhvr>
                                        <p:cTn id="55" dur="1000"/>
                                        <p:tgtEl>
                                          <p:spTgt spid="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left)">
                                      <p:cBhvr>
                                        <p:cTn id="60" dur="1000"/>
                                        <p:tgtEl>
                                          <p:spTgt spid="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wipe(left)">
                                      <p:cBhvr>
                                        <p:cTn id="6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791200" y="5867400"/>
            <a:ext cx="4343400" cy="584200"/>
          </a:xfrm>
          <a:prstGeom prst="rect">
            <a:avLst/>
          </a:prstGeom>
          <a:noFill/>
          <a:ln w="9525">
            <a:noFill/>
            <a:miter lim="800000"/>
            <a:headEnd/>
            <a:tailEnd/>
          </a:ln>
        </p:spPr>
        <p:txBody>
          <a:bodyPr>
            <a:spAutoFit/>
          </a:bodyPr>
          <a:lstStyle/>
          <a:p>
            <a:pPr algn="ctr"/>
            <a:r>
              <a:rPr lang="en-US" sz="1600"/>
              <a:t>An amplifier transfer characteristic that is linear except for output saturation.</a:t>
            </a:r>
          </a:p>
        </p:txBody>
      </p:sp>
      <p:pic>
        <p:nvPicPr>
          <p:cNvPr id="20483" name="Picture 4" descr="se01F14"/>
          <p:cNvPicPr>
            <a:picLocks noChangeAspect="1" noChangeArrowheads="1"/>
          </p:cNvPicPr>
          <p:nvPr/>
        </p:nvPicPr>
        <p:blipFill>
          <a:blip r:embed="rId2" cstate="print"/>
          <a:srcRect/>
          <a:stretch>
            <a:fillRect/>
          </a:stretch>
        </p:blipFill>
        <p:spPr bwMode="auto">
          <a:xfrm>
            <a:off x="5105400" y="304800"/>
            <a:ext cx="5295900" cy="5486400"/>
          </a:xfrm>
          <a:prstGeom prst="rect">
            <a:avLst/>
          </a:prstGeom>
          <a:noFill/>
          <a:ln w="9525">
            <a:noFill/>
            <a:miter lim="800000"/>
            <a:headEnd/>
            <a:tailEnd/>
          </a:ln>
        </p:spPr>
      </p:pic>
      <p:sp>
        <p:nvSpPr>
          <p:cNvPr id="20484" name="Title 5"/>
          <p:cNvSpPr>
            <a:spLocks noGrp="1"/>
          </p:cNvSpPr>
          <p:nvPr>
            <p:ph type="title"/>
          </p:nvPr>
        </p:nvSpPr>
        <p:spPr>
          <a:xfrm>
            <a:off x="1981200" y="274638"/>
            <a:ext cx="4114800" cy="1143000"/>
          </a:xfrm>
          <a:solidFill>
            <a:srgbClr val="C00000"/>
          </a:solidFill>
        </p:spPr>
        <p:txBody>
          <a:bodyPr>
            <a:normAutofit fontScale="90000"/>
          </a:bodyPr>
          <a:lstStyle/>
          <a:p>
            <a:r>
              <a:rPr lang="en-US" b="1" dirty="0" smtClean="0">
                <a:solidFill>
                  <a:schemeClr val="bg1"/>
                </a:solidFill>
              </a:rPr>
              <a:t>Amplifier Saturation</a:t>
            </a:r>
          </a:p>
        </p:txBody>
      </p:sp>
      <p:sp>
        <p:nvSpPr>
          <p:cNvPr id="31749" name="TextBox 6"/>
          <p:cNvSpPr txBox="1">
            <a:spLocks noChangeArrowheads="1"/>
          </p:cNvSpPr>
          <p:nvPr/>
        </p:nvSpPr>
        <p:spPr bwMode="auto">
          <a:xfrm>
            <a:off x="1879601" y="3919539"/>
            <a:ext cx="3452813" cy="2246769"/>
          </a:xfrm>
          <a:prstGeom prst="rect">
            <a:avLst/>
          </a:prstGeom>
          <a:noFill/>
          <a:ln w="9525">
            <a:noFill/>
            <a:miter lim="800000"/>
            <a:headEnd/>
            <a:tailEnd/>
          </a:ln>
        </p:spPr>
        <p:txBody>
          <a:bodyPr>
            <a:spAutoFit/>
          </a:bodyPr>
          <a:lstStyle/>
          <a:p>
            <a:pPr algn="just">
              <a:buFont typeface="Arial" pitchFamily="34" charset="0"/>
              <a:buChar char="•"/>
            </a:pPr>
            <a:r>
              <a:rPr lang="en-US" sz="2000" dirty="0">
                <a:solidFill>
                  <a:srgbClr val="002060"/>
                </a:solidFill>
              </a:rPr>
              <a:t>   If the input signal exceeds certain limits, the output peaks are clipped and thus the signal is distorted</a:t>
            </a:r>
          </a:p>
          <a:p>
            <a:pPr algn="just">
              <a:buFont typeface="Arial" pitchFamily="34" charset="0"/>
              <a:buChar char="•"/>
            </a:pPr>
            <a:endParaRPr lang="en-US" sz="2000" dirty="0">
              <a:solidFill>
                <a:srgbClr val="002060"/>
              </a:solidFill>
            </a:endParaRPr>
          </a:p>
          <a:p>
            <a:pPr algn="just">
              <a:buFont typeface="Arial" pitchFamily="34" charset="0"/>
              <a:buChar char="•"/>
            </a:pPr>
            <a:r>
              <a:rPr lang="en-US" sz="2000" dirty="0">
                <a:solidFill>
                  <a:srgbClr val="002060"/>
                </a:solidFill>
              </a:rPr>
              <a:t>   Distortion is undesirable as it results in distorted information</a:t>
            </a:r>
          </a:p>
        </p:txBody>
      </p:sp>
    </p:spTree>
    <p:extLst>
      <p:ext uri="{BB962C8B-B14F-4D97-AF65-F5344CB8AC3E}">
        <p14:creationId xmlns:p14="http://schemas.microsoft.com/office/powerpoint/2010/main" val="223257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animEffect transition="in" filter="wipe(up)">
                                      <p:cBhvr>
                                        <p:cTn id="7" dur="1000"/>
                                        <p:tgtEl>
                                          <p:spTgt spid="317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1749">
                                            <p:txEl>
                                              <p:pRg st="2" end="2"/>
                                            </p:txEl>
                                          </p:spTgt>
                                        </p:tgtEl>
                                        <p:attrNameLst>
                                          <p:attrName>style.visibility</p:attrName>
                                        </p:attrNameLst>
                                      </p:cBhvr>
                                      <p:to>
                                        <p:strVal val="visible"/>
                                      </p:to>
                                    </p:set>
                                    <p:animEffect transition="in" filter="wipe(up)">
                                      <p:cBhvr>
                                        <p:cTn id="12" dur="1000"/>
                                        <p:tgtEl>
                                          <p:spTgt spid="317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3"/>
          <p:cNvSpPr txBox="1">
            <a:spLocks noChangeArrowheads="1"/>
          </p:cNvSpPr>
          <p:nvPr/>
        </p:nvSpPr>
        <p:spPr bwMode="auto">
          <a:xfrm>
            <a:off x="2743200" y="5791201"/>
            <a:ext cx="6705600" cy="244475"/>
          </a:xfrm>
          <a:prstGeom prst="rect">
            <a:avLst/>
          </a:prstGeom>
          <a:noFill/>
          <a:ln w="9525">
            <a:noFill/>
            <a:miter lim="800000"/>
            <a:headEnd/>
            <a:tailEnd/>
          </a:ln>
        </p:spPr>
        <p:txBody>
          <a:bodyPr>
            <a:spAutoFit/>
          </a:bodyPr>
          <a:lstStyle/>
          <a:p>
            <a:pPr algn="ctr"/>
            <a:r>
              <a:rPr lang="en-US" sz="1000" b="1"/>
              <a:t>Figure 1.15 </a:t>
            </a:r>
            <a:r>
              <a:rPr lang="en-US" sz="1000"/>
              <a:t>Symbol convention employed throughout the book.</a:t>
            </a:r>
          </a:p>
        </p:txBody>
      </p:sp>
      <p:pic>
        <p:nvPicPr>
          <p:cNvPr id="21507" name="Picture 4" descr="se01F15"/>
          <p:cNvPicPr>
            <a:picLocks noChangeAspect="1" noChangeArrowheads="1"/>
          </p:cNvPicPr>
          <p:nvPr/>
        </p:nvPicPr>
        <p:blipFill>
          <a:blip r:embed="rId2" cstate="print"/>
          <a:srcRect/>
          <a:stretch>
            <a:fillRect/>
          </a:stretch>
        </p:blipFill>
        <p:spPr bwMode="auto">
          <a:xfrm>
            <a:off x="2665414" y="1322389"/>
            <a:ext cx="6861175" cy="4211637"/>
          </a:xfrm>
          <a:prstGeom prst="rect">
            <a:avLst/>
          </a:prstGeom>
          <a:noFill/>
          <a:ln w="9525">
            <a:noFill/>
            <a:miter lim="800000"/>
            <a:headEnd/>
            <a:tailEnd/>
          </a:ln>
        </p:spPr>
      </p:pic>
      <p:sp>
        <p:nvSpPr>
          <p:cNvPr id="21508" name="Title 5"/>
          <p:cNvSpPr>
            <a:spLocks noGrp="1"/>
          </p:cNvSpPr>
          <p:nvPr>
            <p:ph type="title"/>
          </p:nvPr>
        </p:nvSpPr>
        <p:spPr>
          <a:solidFill>
            <a:srgbClr val="C00000"/>
          </a:solidFill>
        </p:spPr>
        <p:txBody>
          <a:bodyPr/>
          <a:lstStyle/>
          <a:p>
            <a:r>
              <a:rPr lang="en-US" b="1" dirty="0" smtClean="0">
                <a:solidFill>
                  <a:schemeClr val="bg1"/>
                </a:solidFill>
              </a:rPr>
              <a:t>Symbol Convention</a:t>
            </a:r>
          </a:p>
        </p:txBody>
      </p:sp>
    </p:spTree>
    <p:extLst>
      <p:ext uri="{BB962C8B-B14F-4D97-AF65-F5344CB8AC3E}">
        <p14:creationId xmlns:p14="http://schemas.microsoft.com/office/powerpoint/2010/main" val="1968530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a:off x="6453188" y="4494213"/>
            <a:ext cx="3429000" cy="646112"/>
          </a:xfrm>
          <a:prstGeom prst="rect">
            <a:avLst/>
          </a:prstGeom>
          <a:noFill/>
          <a:ln w="9525">
            <a:noFill/>
            <a:miter lim="800000"/>
            <a:headEnd/>
            <a:tailEnd/>
          </a:ln>
        </p:spPr>
        <p:txBody>
          <a:bodyPr>
            <a:spAutoFit/>
          </a:bodyPr>
          <a:lstStyle/>
          <a:p>
            <a:pPr algn="ctr"/>
            <a:r>
              <a:rPr lang="en-US"/>
              <a:t>Circuit model for the voltage amplifier</a:t>
            </a:r>
          </a:p>
        </p:txBody>
      </p:sp>
      <p:pic>
        <p:nvPicPr>
          <p:cNvPr id="22531" name="Picture 5" descr="se01F16"/>
          <p:cNvPicPr>
            <a:picLocks noChangeAspect="1" noChangeArrowheads="1"/>
          </p:cNvPicPr>
          <p:nvPr/>
        </p:nvPicPr>
        <p:blipFill>
          <a:blip r:embed="rId2" cstate="print"/>
          <a:srcRect r="57843" b="14066"/>
          <a:stretch>
            <a:fillRect/>
          </a:stretch>
        </p:blipFill>
        <p:spPr bwMode="auto">
          <a:xfrm>
            <a:off x="6192838" y="2265363"/>
            <a:ext cx="4303712" cy="2101850"/>
          </a:xfrm>
          <a:prstGeom prst="rect">
            <a:avLst/>
          </a:prstGeom>
          <a:noFill/>
          <a:ln w="9525">
            <a:noFill/>
            <a:miter lim="800000"/>
            <a:headEnd/>
            <a:tailEnd/>
          </a:ln>
        </p:spPr>
      </p:pic>
      <p:sp>
        <p:nvSpPr>
          <p:cNvPr id="22532" name="Title 7"/>
          <p:cNvSpPr>
            <a:spLocks noGrp="1"/>
          </p:cNvSpPr>
          <p:nvPr>
            <p:ph type="title"/>
          </p:nvPr>
        </p:nvSpPr>
        <p:spPr>
          <a:xfrm>
            <a:off x="1981200" y="274638"/>
            <a:ext cx="8229600" cy="1226616"/>
          </a:xfrm>
          <a:solidFill>
            <a:srgbClr val="C00000"/>
          </a:solidFill>
        </p:spPr>
        <p:txBody>
          <a:bodyPr/>
          <a:lstStyle/>
          <a:p>
            <a:r>
              <a:rPr lang="en-US" b="1" dirty="0" smtClean="0">
                <a:solidFill>
                  <a:schemeClr val="bg1"/>
                </a:solidFill>
              </a:rPr>
              <a:t>Circuit Model for Voltage Amplifier</a:t>
            </a:r>
          </a:p>
        </p:txBody>
      </p:sp>
      <p:sp>
        <p:nvSpPr>
          <p:cNvPr id="33798" name="TextBox 8"/>
          <p:cNvSpPr txBox="1">
            <a:spLocks noChangeArrowheads="1"/>
          </p:cNvSpPr>
          <p:nvPr/>
        </p:nvSpPr>
        <p:spPr bwMode="auto">
          <a:xfrm>
            <a:off x="1976438" y="2062163"/>
            <a:ext cx="3683000" cy="3554412"/>
          </a:xfrm>
          <a:prstGeom prst="rect">
            <a:avLst/>
          </a:prstGeom>
          <a:noFill/>
          <a:ln w="9525">
            <a:noFill/>
            <a:miter lim="800000"/>
            <a:headEnd/>
            <a:tailEnd/>
          </a:ln>
        </p:spPr>
        <p:txBody>
          <a:bodyPr>
            <a:spAutoFit/>
          </a:bodyPr>
          <a:lstStyle/>
          <a:p>
            <a:pPr>
              <a:spcAft>
                <a:spcPts val="600"/>
              </a:spcAft>
              <a:buFont typeface="Arial" pitchFamily="34" charset="0"/>
              <a:buChar char="•"/>
            </a:pPr>
            <a:r>
              <a:rPr lang="en-US" sz="2000"/>
              <a:t>   The input voltage signal </a:t>
            </a:r>
            <a:r>
              <a:rPr lang="en-US" sz="2000" i="1">
                <a:latin typeface="Times New Roman" pitchFamily="18" charset="0"/>
                <a:cs typeface="Times New Roman" pitchFamily="18" charset="0"/>
              </a:rPr>
              <a:t>v</a:t>
            </a:r>
            <a:r>
              <a:rPr lang="en-US" sz="2000" i="1" baseline="-25000">
                <a:latin typeface="Times New Roman" pitchFamily="18" charset="0"/>
                <a:cs typeface="Times New Roman" pitchFamily="18" charset="0"/>
              </a:rPr>
              <a:t>i </a:t>
            </a:r>
            <a:r>
              <a:rPr lang="en-US" sz="2000"/>
              <a:t>appears across the input resistance </a:t>
            </a:r>
            <a:r>
              <a:rPr lang="en-US" sz="2000" i="1">
                <a:latin typeface="Times New Roman" pitchFamily="18" charset="0"/>
                <a:cs typeface="Times New Roman" pitchFamily="18" charset="0"/>
              </a:rPr>
              <a:t>R</a:t>
            </a:r>
            <a:r>
              <a:rPr lang="en-US" sz="2000" i="1" baseline="-25000">
                <a:latin typeface="Times New Roman" pitchFamily="18" charset="0"/>
                <a:cs typeface="Times New Roman" pitchFamily="18" charset="0"/>
              </a:rPr>
              <a:t>i</a:t>
            </a:r>
          </a:p>
          <a:p>
            <a:pPr>
              <a:spcAft>
                <a:spcPts val="1200"/>
              </a:spcAft>
              <a:buFont typeface="Arial" pitchFamily="34" charset="0"/>
              <a:buChar char="•"/>
            </a:pPr>
            <a:r>
              <a:rPr lang="en-US" sz="2000"/>
              <a:t>  The output  is represented by voltage source dependent on </a:t>
            </a:r>
            <a:r>
              <a:rPr lang="en-US" sz="2000" i="1">
                <a:latin typeface="Times New Roman" pitchFamily="18" charset="0"/>
                <a:cs typeface="Times New Roman" pitchFamily="18" charset="0"/>
              </a:rPr>
              <a:t>v</a:t>
            </a:r>
            <a:r>
              <a:rPr lang="en-US" sz="2000" i="1" baseline="-25000">
                <a:latin typeface="Times New Roman" pitchFamily="18" charset="0"/>
                <a:cs typeface="Times New Roman" pitchFamily="18" charset="0"/>
              </a:rPr>
              <a:t>i</a:t>
            </a:r>
            <a:r>
              <a:rPr lang="en-US" sz="2000" baseline="-25000"/>
              <a:t>  </a:t>
            </a:r>
            <a:r>
              <a:rPr lang="en-US" sz="2000"/>
              <a:t>in series with the output resistance </a:t>
            </a:r>
            <a:r>
              <a:rPr lang="en-US" sz="2000" i="1">
                <a:latin typeface="Times New Roman" pitchFamily="18" charset="0"/>
                <a:cs typeface="Times New Roman" pitchFamily="18" charset="0"/>
              </a:rPr>
              <a:t>R</a:t>
            </a:r>
            <a:r>
              <a:rPr lang="en-US" sz="2000" i="1" baseline="-25000">
                <a:latin typeface="Times New Roman" pitchFamily="18" charset="0"/>
                <a:cs typeface="Times New Roman" pitchFamily="18" charset="0"/>
              </a:rPr>
              <a:t>o</a:t>
            </a:r>
          </a:p>
          <a:p>
            <a:pPr>
              <a:spcAft>
                <a:spcPts val="1200"/>
              </a:spcAft>
              <a:buFont typeface="Arial" pitchFamily="34" charset="0"/>
              <a:buChar char="•"/>
            </a:pPr>
            <a:r>
              <a:rPr lang="en-US" sz="2000"/>
              <a:t>  </a:t>
            </a:r>
            <a:r>
              <a:rPr lang="en-US" sz="2000" i="1">
                <a:latin typeface="Times New Roman" pitchFamily="18" charset="0"/>
                <a:cs typeface="Times New Roman" pitchFamily="18" charset="0"/>
              </a:rPr>
              <a:t>A</a:t>
            </a:r>
            <a:r>
              <a:rPr lang="en-US" sz="2000" i="1" baseline="-25000">
                <a:latin typeface="Times New Roman" pitchFamily="18" charset="0"/>
                <a:cs typeface="Times New Roman" pitchFamily="18" charset="0"/>
              </a:rPr>
              <a:t>vo</a:t>
            </a:r>
            <a:r>
              <a:rPr lang="en-US" sz="2000"/>
              <a:t> is the open-circuit voltage gain</a:t>
            </a:r>
          </a:p>
          <a:p>
            <a:pPr>
              <a:spcAft>
                <a:spcPts val="600"/>
              </a:spcAft>
              <a:buFont typeface="Arial" pitchFamily="34" charset="0"/>
              <a:buChar char="•"/>
            </a:pPr>
            <a:endParaRPr lang="en-US" sz="2000"/>
          </a:p>
        </p:txBody>
      </p:sp>
    </p:spTree>
    <p:extLst>
      <p:ext uri="{BB962C8B-B14F-4D97-AF65-F5344CB8AC3E}">
        <p14:creationId xmlns:p14="http://schemas.microsoft.com/office/powerpoint/2010/main" val="47144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798">
                                            <p:txEl>
                                              <p:pRg st="0" end="0"/>
                                            </p:txEl>
                                          </p:spTgt>
                                        </p:tgtEl>
                                        <p:attrNameLst>
                                          <p:attrName>style.visibility</p:attrName>
                                        </p:attrNameLst>
                                      </p:cBhvr>
                                      <p:to>
                                        <p:strVal val="visible"/>
                                      </p:to>
                                    </p:set>
                                    <p:animEffect transition="in" filter="wipe(up)">
                                      <p:cBhvr>
                                        <p:cTn id="7" dur="1000"/>
                                        <p:tgtEl>
                                          <p:spTgt spid="337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798">
                                            <p:txEl>
                                              <p:pRg st="1" end="1"/>
                                            </p:txEl>
                                          </p:spTgt>
                                        </p:tgtEl>
                                        <p:attrNameLst>
                                          <p:attrName>style.visibility</p:attrName>
                                        </p:attrNameLst>
                                      </p:cBhvr>
                                      <p:to>
                                        <p:strVal val="visible"/>
                                      </p:to>
                                    </p:set>
                                    <p:animEffect transition="in" filter="wipe(up)">
                                      <p:cBhvr>
                                        <p:cTn id="12" dur="1000"/>
                                        <p:tgtEl>
                                          <p:spTgt spid="337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798">
                                            <p:txEl>
                                              <p:pRg st="2" end="2"/>
                                            </p:txEl>
                                          </p:spTgt>
                                        </p:tgtEl>
                                        <p:attrNameLst>
                                          <p:attrName>style.visibility</p:attrName>
                                        </p:attrNameLst>
                                      </p:cBhvr>
                                      <p:to>
                                        <p:strVal val="visible"/>
                                      </p:to>
                                    </p:set>
                                    <p:animEffect transition="in" filter="wipe(up)">
                                      <p:cBhvr>
                                        <p:cTn id="17" dur="1000"/>
                                        <p:tgtEl>
                                          <p:spTgt spid="337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Text Box 3"/>
          <p:cNvSpPr txBox="1">
            <a:spLocks noChangeArrowheads="1"/>
          </p:cNvSpPr>
          <p:nvPr/>
        </p:nvSpPr>
        <p:spPr bwMode="auto">
          <a:xfrm>
            <a:off x="5943600" y="3362326"/>
            <a:ext cx="4724400" cy="307975"/>
          </a:xfrm>
          <a:prstGeom prst="rect">
            <a:avLst/>
          </a:prstGeom>
          <a:noFill/>
          <a:ln w="9525">
            <a:noFill/>
            <a:miter lim="800000"/>
            <a:headEnd/>
            <a:tailEnd/>
          </a:ln>
        </p:spPr>
        <p:txBody>
          <a:bodyPr>
            <a:spAutoFit/>
          </a:bodyPr>
          <a:lstStyle/>
          <a:p>
            <a:pPr algn="ctr"/>
            <a:r>
              <a:rPr lang="en-US" sz="1400"/>
              <a:t>The voltage amplifier with input signal source and load</a:t>
            </a:r>
          </a:p>
        </p:txBody>
      </p:sp>
      <p:pic>
        <p:nvPicPr>
          <p:cNvPr id="7175" name="Picture 5" descr="se01F16"/>
          <p:cNvPicPr>
            <a:picLocks noChangeAspect="1" noChangeArrowheads="1"/>
          </p:cNvPicPr>
          <p:nvPr/>
        </p:nvPicPr>
        <p:blipFill>
          <a:blip r:embed="rId3" cstate="print"/>
          <a:srcRect l="41176" b="9975"/>
          <a:stretch>
            <a:fillRect/>
          </a:stretch>
        </p:blipFill>
        <p:spPr bwMode="auto">
          <a:xfrm>
            <a:off x="5154614" y="1392239"/>
            <a:ext cx="5284787" cy="1938337"/>
          </a:xfrm>
          <a:prstGeom prst="rect">
            <a:avLst/>
          </a:prstGeom>
          <a:noFill/>
          <a:ln w="9525">
            <a:noFill/>
            <a:miter lim="800000"/>
            <a:headEnd/>
            <a:tailEnd/>
          </a:ln>
        </p:spPr>
      </p:pic>
      <p:sp>
        <p:nvSpPr>
          <p:cNvPr id="7176" name="Title 7"/>
          <p:cNvSpPr>
            <a:spLocks noGrp="1"/>
          </p:cNvSpPr>
          <p:nvPr>
            <p:ph type="title"/>
          </p:nvPr>
        </p:nvSpPr>
        <p:spPr>
          <a:xfrm>
            <a:off x="1994847" y="124513"/>
            <a:ext cx="8229600" cy="1143000"/>
          </a:xfrm>
          <a:solidFill>
            <a:srgbClr val="C00000"/>
          </a:solidFill>
        </p:spPr>
        <p:txBody>
          <a:bodyPr/>
          <a:lstStyle/>
          <a:p>
            <a:r>
              <a:rPr lang="en-US" b="1" dirty="0" smtClean="0">
                <a:solidFill>
                  <a:schemeClr val="bg1"/>
                </a:solidFill>
              </a:rPr>
              <a:t>Voltage Amplifier</a:t>
            </a:r>
          </a:p>
        </p:txBody>
      </p:sp>
      <p:graphicFrame>
        <p:nvGraphicFramePr>
          <p:cNvPr id="6146" name="Object 2"/>
          <p:cNvGraphicFramePr>
            <a:graphicFrameLocks noChangeAspect="1"/>
          </p:cNvGraphicFramePr>
          <p:nvPr/>
        </p:nvGraphicFramePr>
        <p:xfrm>
          <a:off x="2125664" y="1695451"/>
          <a:ext cx="1857375" cy="715963"/>
        </p:xfrm>
        <a:graphic>
          <a:graphicData uri="http://schemas.openxmlformats.org/presentationml/2006/ole">
            <mc:AlternateContent xmlns:mc="http://schemas.openxmlformats.org/markup-compatibility/2006">
              <mc:Choice xmlns:v="urn:schemas-microsoft-com:vml" Requires="v">
                <p:oleObj spid="_x0000_s9570" name="Equation" r:id="rId4" imgW="1117440" imgH="431640" progId="Equation.3">
                  <p:embed/>
                </p:oleObj>
              </mc:Choice>
              <mc:Fallback>
                <p:oleObj name="Equation" r:id="rId4" imgW="11174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5664" y="1695451"/>
                        <a:ext cx="1857375" cy="715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3"/>
          <p:cNvGrpSpPr>
            <a:grpSpLocks/>
          </p:cNvGrpSpPr>
          <p:nvPr/>
        </p:nvGrpSpPr>
        <p:grpSpPr bwMode="auto">
          <a:xfrm>
            <a:off x="2287589" y="4545014"/>
            <a:ext cx="1843087" cy="955675"/>
            <a:chOff x="838200" y="4419598"/>
            <a:chExt cx="1535113" cy="717550"/>
          </a:xfrm>
        </p:grpSpPr>
        <p:sp>
          <p:nvSpPr>
            <p:cNvPr id="12" name="Rounded Rectangle 11"/>
            <p:cNvSpPr/>
            <p:nvPr/>
          </p:nvSpPr>
          <p:spPr>
            <a:xfrm>
              <a:off x="838200" y="4419598"/>
              <a:ext cx="1524535" cy="6853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7173" name="Object 3"/>
            <p:cNvGraphicFramePr>
              <a:graphicFrameLocks noChangeAspect="1"/>
            </p:cNvGraphicFramePr>
            <p:nvPr/>
          </p:nvGraphicFramePr>
          <p:xfrm>
            <a:off x="874713" y="4419598"/>
            <a:ext cx="1498600" cy="717550"/>
          </p:xfrm>
          <a:graphic>
            <a:graphicData uri="http://schemas.openxmlformats.org/presentationml/2006/ole">
              <mc:AlternateContent xmlns:mc="http://schemas.openxmlformats.org/markup-compatibility/2006">
                <mc:Choice xmlns:v="urn:schemas-microsoft-com:vml" Requires="v">
                  <p:oleObj spid="_x0000_s9571" name="Equation" r:id="rId6" imgW="901309" imgH="431613" progId="Equation.3">
                    <p:embed/>
                  </p:oleObj>
                </mc:Choice>
                <mc:Fallback>
                  <p:oleObj name="Equation" r:id="rId6" imgW="901309" imgH="43161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713" y="4419598"/>
                          <a:ext cx="14986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14"/>
          <p:cNvGrpSpPr>
            <a:grpSpLocks/>
          </p:cNvGrpSpPr>
          <p:nvPr/>
        </p:nvGrpSpPr>
        <p:grpSpPr bwMode="auto">
          <a:xfrm>
            <a:off x="5791200" y="4114800"/>
            <a:ext cx="4648200" cy="1981200"/>
            <a:chOff x="4267200" y="4114800"/>
            <a:chExt cx="4648200" cy="1981200"/>
          </a:xfrm>
        </p:grpSpPr>
        <p:sp>
          <p:nvSpPr>
            <p:cNvPr id="13" name="Oval 12"/>
            <p:cNvSpPr/>
            <p:nvPr/>
          </p:nvSpPr>
          <p:spPr>
            <a:xfrm>
              <a:off x="4267200" y="4114800"/>
              <a:ext cx="4648200" cy="198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aphicFrame>
          <p:nvGraphicFramePr>
            <p:cNvPr id="7172" name="Object 4"/>
            <p:cNvGraphicFramePr>
              <a:graphicFrameLocks noChangeAspect="1"/>
            </p:cNvGraphicFramePr>
            <p:nvPr/>
          </p:nvGraphicFramePr>
          <p:xfrm>
            <a:off x="4630738" y="4570413"/>
            <a:ext cx="3984625" cy="1096962"/>
          </p:xfrm>
          <a:graphic>
            <a:graphicData uri="http://schemas.openxmlformats.org/presentationml/2006/ole">
              <mc:AlternateContent xmlns:mc="http://schemas.openxmlformats.org/markup-compatibility/2006">
                <mc:Choice xmlns:v="urn:schemas-microsoft-com:vml" Requires="v">
                  <p:oleObj spid="_x0000_s9572" name="Equation" r:id="rId8" imgW="2400300" imgH="660400" progId="Equation.3">
                    <p:embed/>
                  </p:oleObj>
                </mc:Choice>
                <mc:Fallback>
                  <p:oleObj name="Equation" r:id="rId8" imgW="2400300" imgH="660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30738" y="4570413"/>
                          <a:ext cx="3984625" cy="1096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6155" name="Object 11"/>
          <p:cNvGraphicFramePr>
            <a:graphicFrameLocks noChangeAspect="1"/>
          </p:cNvGraphicFramePr>
          <p:nvPr/>
        </p:nvGraphicFramePr>
        <p:xfrm>
          <a:off x="1965326" y="2635251"/>
          <a:ext cx="3279775" cy="1008063"/>
        </p:xfrm>
        <a:graphic>
          <a:graphicData uri="http://schemas.openxmlformats.org/presentationml/2006/ole">
            <mc:AlternateContent xmlns:mc="http://schemas.openxmlformats.org/markup-compatibility/2006">
              <mc:Choice xmlns:v="urn:schemas-microsoft-com:vml" Requires="v">
                <p:oleObj spid="_x0000_s9573" name="Equation" r:id="rId10" imgW="2145960" imgH="660240" progId="Equation.3">
                  <p:embed/>
                </p:oleObj>
              </mc:Choice>
              <mc:Fallback>
                <p:oleObj name="Equation" r:id="rId10" imgW="2145960" imgH="6602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65326" y="2635251"/>
                        <a:ext cx="3279775"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7818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1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155"/>
                                        </p:tgtEl>
                                        <p:attrNameLst>
                                          <p:attrName>style.visibility</p:attrName>
                                        </p:attrNameLst>
                                      </p:cBhvr>
                                      <p:to>
                                        <p:strVal val="visible"/>
                                      </p:to>
                                    </p:set>
                                    <p:animEffect transition="in" filter="wipe(left)">
                                      <p:cBhvr>
                                        <p:cTn id="12" dur="1000"/>
                                        <p:tgtEl>
                                          <p:spTgt spid="6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ppt_x</p:attrName>
                                        </p:attrNameLst>
                                      </p:cBhvr>
                                      <p:tavLst>
                                        <p:tav tm="0">
                                          <p:val>
                                            <p:strVal val="#ppt_x-.2"/>
                                          </p:val>
                                        </p:tav>
                                        <p:tav tm="100000">
                                          <p:val>
                                            <p:strVal val="#ppt_x"/>
                                          </p:val>
                                        </p:tav>
                                      </p:tavLst>
                                    </p:anim>
                                    <p:anim calcmode="lin" valueType="num">
                                      <p:cBhvr>
                                        <p:cTn id="23"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400" y="107548"/>
            <a:ext cx="10515600" cy="789416"/>
          </a:xfrm>
          <a:solidFill>
            <a:srgbClr val="C00000"/>
          </a:solidFill>
        </p:spPr>
        <p:txBody>
          <a:bodyPr/>
          <a:lstStyle/>
          <a:p>
            <a:r>
              <a:rPr lang="en-US" b="1" dirty="0" smtClean="0">
                <a:solidFill>
                  <a:schemeClr val="bg1"/>
                </a:solidFill>
              </a:rPr>
              <a:t>Exercise </a:t>
            </a:r>
            <a:endParaRPr lang="en-US" b="1" dirty="0">
              <a:solidFill>
                <a:schemeClr val="bg1"/>
              </a:solidFill>
            </a:endParaRPr>
          </a:p>
        </p:txBody>
      </p:sp>
      <p:sp>
        <p:nvSpPr>
          <p:cNvPr id="8" name="Content Placeholder 7"/>
          <p:cNvSpPr>
            <a:spLocks noGrp="1"/>
          </p:cNvSpPr>
          <p:nvPr>
            <p:ph idx="1"/>
          </p:nvPr>
        </p:nvSpPr>
        <p:spPr>
          <a:xfrm>
            <a:off x="489397" y="1514902"/>
            <a:ext cx="11372045" cy="4100287"/>
          </a:xfrm>
        </p:spPr>
        <p:txBody>
          <a:bodyPr>
            <a:noAutofit/>
          </a:bodyPr>
          <a:lstStyle/>
          <a:p>
            <a:pPr marL="457200" indent="-457200">
              <a:buFont typeface="+mj-lt"/>
              <a:buAutoNum type="arabicPeriod"/>
            </a:pPr>
            <a:r>
              <a:rPr lang="en-US" sz="3200" dirty="0"/>
              <a:t>An Amplifier has a voltage gain of 100 V/V and a current gain of 1000 A/A . Express the voltage and current gains in decibels and find power gain .</a:t>
            </a:r>
          </a:p>
          <a:p>
            <a:pPr marL="457200" indent="-457200">
              <a:buFont typeface="+mj-lt"/>
              <a:buAutoNum type="arabicPeriod"/>
            </a:pPr>
            <a:endParaRPr lang="en-US" sz="3200" dirty="0"/>
          </a:p>
          <a:p>
            <a:pPr marL="457200" indent="-457200">
              <a:buFont typeface="+mj-lt"/>
              <a:buAutoNum type="arabicPeriod"/>
            </a:pPr>
            <a:r>
              <a:rPr lang="en-US" sz="3200" dirty="0"/>
              <a:t>An amplifier operating from a single 15-v supply provides a 12-v peak –to –peak sine wave signal to a 1k Ohm load and draws negligible input current from the signal source . The dc current drawn from the 15-v supply is 8mA . What is the power dissipated in the amplifier , and what is the amplifier efficiency ? </a:t>
            </a:r>
          </a:p>
        </p:txBody>
      </p:sp>
      <p:sp>
        <p:nvSpPr>
          <p:cNvPr id="5" name="Date Placeholder 4"/>
          <p:cNvSpPr>
            <a:spLocks noGrp="1"/>
          </p:cNvSpPr>
          <p:nvPr>
            <p:ph type="dt" sz="half" idx="4294967295"/>
          </p:nvPr>
        </p:nvSpPr>
        <p:spPr>
          <a:xfrm>
            <a:off x="1524001" y="6486525"/>
            <a:ext cx="3471863" cy="450850"/>
          </a:xfrm>
        </p:spPr>
        <p:txBody>
          <a:bodyPr/>
          <a:lstStyle/>
          <a:p>
            <a:pPr>
              <a:defRPr/>
            </a:pPr>
            <a:r>
              <a:rPr lang="en-US" dirty="0" smtClean="0"/>
              <a:t>Microelectronic Circuits, Sixth Edition</a:t>
            </a:r>
            <a:endParaRPr lang="en-US" dirty="0"/>
          </a:p>
        </p:txBody>
      </p:sp>
      <p:sp>
        <p:nvSpPr>
          <p:cNvPr id="6" name="Footer Placeholder 5"/>
          <p:cNvSpPr>
            <a:spLocks noGrp="1"/>
          </p:cNvSpPr>
          <p:nvPr>
            <p:ph type="ftr" sz="quarter" idx="4294967295"/>
          </p:nvPr>
        </p:nvSpPr>
        <p:spPr>
          <a:xfrm>
            <a:off x="5321300" y="6477001"/>
            <a:ext cx="5346700" cy="474663"/>
          </a:xfrm>
        </p:spPr>
        <p:txBody>
          <a:bodyPr/>
          <a:lstStyle/>
          <a:p>
            <a:pPr>
              <a:defRPr/>
            </a:pPr>
            <a:r>
              <a:rPr lang="en-US" smtClean="0"/>
              <a:t> Sedra/Smith                       Copyright © 2010 by Oxford University Press, Inc.</a:t>
            </a:r>
            <a:endParaRPr lang="en-US"/>
          </a:p>
        </p:txBody>
      </p:sp>
    </p:spTree>
    <p:extLst>
      <p:ext uri="{BB962C8B-B14F-4D97-AF65-F5344CB8AC3E}">
        <p14:creationId xmlns:p14="http://schemas.microsoft.com/office/powerpoint/2010/main" val="113056398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0257" y="1"/>
            <a:ext cx="8229600" cy="750627"/>
          </a:xfrm>
        </p:spPr>
        <p:txBody>
          <a:bodyPr/>
          <a:lstStyle/>
          <a:p>
            <a:r>
              <a:rPr lang="en-US" b="1" u="sng" dirty="0" smtClean="0"/>
              <a:t>Solution </a:t>
            </a:r>
            <a:endParaRPr lang="en-US" b="1" u="sng" dirty="0"/>
          </a:p>
        </p:txBody>
      </p:sp>
      <p:pic>
        <p:nvPicPr>
          <p:cNvPr id="88066" name="Picture 2"/>
          <p:cNvPicPr>
            <a:picLocks noChangeAspect="1" noChangeArrowheads="1"/>
          </p:cNvPicPr>
          <p:nvPr/>
        </p:nvPicPr>
        <p:blipFill>
          <a:blip r:embed="rId2" cstate="print"/>
          <a:srcRect/>
          <a:stretch>
            <a:fillRect/>
          </a:stretch>
        </p:blipFill>
        <p:spPr bwMode="auto">
          <a:xfrm>
            <a:off x="1947864" y="1434642"/>
            <a:ext cx="8296275" cy="2924175"/>
          </a:xfrm>
          <a:prstGeom prst="rect">
            <a:avLst/>
          </a:prstGeom>
          <a:noFill/>
          <a:ln w="9525">
            <a:noFill/>
            <a:miter lim="800000"/>
            <a:headEnd/>
            <a:tailEnd/>
          </a:ln>
        </p:spPr>
      </p:pic>
    </p:spTree>
    <p:extLst>
      <p:ext uri="{BB962C8B-B14F-4D97-AF65-F5344CB8AC3E}">
        <p14:creationId xmlns:p14="http://schemas.microsoft.com/office/powerpoint/2010/main" val="2538257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0" y="0"/>
            <a:ext cx="12192000" cy="3991428"/>
          </a:xfrm>
          <a:prstGeom prst="rect">
            <a:avLst/>
          </a:prstGeom>
        </p:spPr>
      </p:pic>
      <p:pic>
        <p:nvPicPr>
          <p:cNvPr id="8" name="Picture 7"/>
          <p:cNvPicPr>
            <a:picLocks noChangeAspect="1"/>
          </p:cNvPicPr>
          <p:nvPr/>
        </p:nvPicPr>
        <p:blipFill>
          <a:blip r:embed="rId3"/>
          <a:stretch>
            <a:fillRect/>
          </a:stretch>
        </p:blipFill>
        <p:spPr>
          <a:xfrm>
            <a:off x="0" y="4181474"/>
            <a:ext cx="12192000" cy="2495096"/>
          </a:xfrm>
          <a:prstGeom prst="rect">
            <a:avLst/>
          </a:prstGeom>
        </p:spPr>
      </p:pic>
    </p:spTree>
    <p:extLst>
      <p:ext uri="{BB962C8B-B14F-4D97-AF65-F5344CB8AC3E}">
        <p14:creationId xmlns:p14="http://schemas.microsoft.com/office/powerpoint/2010/main" val="32071459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83566"/>
            <a:ext cx="8229600" cy="639762"/>
          </a:xfrm>
        </p:spPr>
        <p:txBody>
          <a:bodyPr>
            <a:normAutofit fontScale="90000"/>
          </a:bodyPr>
          <a:lstStyle/>
          <a:p>
            <a:r>
              <a:rPr lang="en-US" b="1" u="sng" dirty="0" smtClean="0"/>
              <a:t>Solution 2</a:t>
            </a:r>
            <a:endParaRPr lang="en-US" b="1" u="sng" dirty="0"/>
          </a:p>
        </p:txBody>
      </p:sp>
      <p:pic>
        <p:nvPicPr>
          <p:cNvPr id="89090" name="Picture 2"/>
          <p:cNvPicPr>
            <a:picLocks noChangeAspect="1" noChangeArrowheads="1"/>
          </p:cNvPicPr>
          <p:nvPr/>
        </p:nvPicPr>
        <p:blipFill>
          <a:blip r:embed="rId2" cstate="print"/>
          <a:srcRect/>
          <a:stretch>
            <a:fillRect/>
          </a:stretch>
        </p:blipFill>
        <p:spPr bwMode="auto">
          <a:xfrm>
            <a:off x="1700500" y="715504"/>
            <a:ext cx="8612660" cy="3310583"/>
          </a:xfrm>
          <a:prstGeom prst="rect">
            <a:avLst/>
          </a:prstGeom>
          <a:noFill/>
          <a:ln w="9525">
            <a:noFill/>
            <a:miter lim="800000"/>
            <a:headEnd/>
            <a:tailEnd/>
          </a:ln>
        </p:spPr>
      </p:pic>
      <p:pic>
        <p:nvPicPr>
          <p:cNvPr id="89091" name="Picture 3"/>
          <p:cNvPicPr>
            <a:picLocks noChangeAspect="1" noChangeArrowheads="1"/>
          </p:cNvPicPr>
          <p:nvPr/>
        </p:nvPicPr>
        <p:blipFill>
          <a:blip r:embed="rId3" cstate="print"/>
          <a:srcRect/>
          <a:stretch>
            <a:fillRect/>
          </a:stretch>
        </p:blipFill>
        <p:spPr bwMode="auto">
          <a:xfrm>
            <a:off x="2393120" y="3875468"/>
            <a:ext cx="6323250" cy="2588635"/>
          </a:xfrm>
          <a:prstGeom prst="rect">
            <a:avLst/>
          </a:prstGeom>
          <a:noFill/>
          <a:ln w="9525">
            <a:noFill/>
            <a:miter lim="800000"/>
            <a:headEnd/>
            <a:tailEnd/>
          </a:ln>
        </p:spPr>
      </p:pic>
    </p:spTree>
    <p:extLst>
      <p:ext uri="{BB962C8B-B14F-4D97-AF65-F5344CB8AC3E}">
        <p14:creationId xmlns:p14="http://schemas.microsoft.com/office/powerpoint/2010/main" val="17464962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771" y="2164896"/>
            <a:ext cx="10515600" cy="1325563"/>
          </a:xfrm>
        </p:spPr>
        <p:txBody>
          <a:bodyPr>
            <a:normAutofit/>
          </a:bodyPr>
          <a:lstStyle/>
          <a:p>
            <a:pPr algn="ctr"/>
            <a:r>
              <a:rPr lang="en-US" sz="6000" b="1" dirty="0" err="1" smtClean="0">
                <a:solidFill>
                  <a:srgbClr val="0070C0"/>
                </a:solidFill>
                <a:latin typeface="Times New Roman" panose="02020603050405020304" pitchFamily="18" charset="0"/>
                <a:cs typeface="Times New Roman" panose="02020603050405020304" pitchFamily="18" charset="0"/>
              </a:rPr>
              <a:t>Thévenin’s</a:t>
            </a:r>
            <a:r>
              <a:rPr lang="en-US" sz="6000" dirty="0" smtClean="0">
                <a:solidFill>
                  <a:srgbClr val="000000"/>
                </a:solidFill>
                <a:latin typeface="Times New Roman" panose="02020603050405020304" pitchFamily="18" charset="0"/>
              </a:rPr>
              <a:t> </a:t>
            </a:r>
            <a:r>
              <a:rPr lang="en-US" sz="6000" b="1" dirty="0" smtClean="0">
                <a:solidFill>
                  <a:srgbClr val="0070C0"/>
                </a:solidFill>
                <a:latin typeface="Times New Roman" panose="02020603050405020304" pitchFamily="18" charset="0"/>
                <a:cs typeface="Times New Roman" panose="02020603050405020304" pitchFamily="18" charset="0"/>
              </a:rPr>
              <a:t>theorem Review</a:t>
            </a:r>
            <a:r>
              <a:rPr lang="en-US" sz="6000" dirty="0" smtClean="0"/>
              <a:t> </a:t>
            </a:r>
            <a:endParaRPr lang="en-US" sz="6000" dirty="0"/>
          </a:p>
        </p:txBody>
      </p:sp>
    </p:spTree>
    <p:extLst>
      <p:ext uri="{BB962C8B-B14F-4D97-AF65-F5344CB8AC3E}">
        <p14:creationId xmlns:p14="http://schemas.microsoft.com/office/powerpoint/2010/main" val="29188693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838200" y="320028"/>
            <a:ext cx="10515600" cy="938497"/>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Thévenin’s</a:t>
            </a:r>
            <a:r>
              <a:rPr lang="en-US" dirty="0">
                <a:solidFill>
                  <a:srgbClr val="000000"/>
                </a:solidFill>
                <a:latin typeface="Times New Roman" panose="02020603050405020304" pitchFamily="18" charset="0"/>
              </a:rPr>
              <a:t> </a:t>
            </a:r>
            <a:r>
              <a:rPr lang="en-US" sz="4000" b="1" dirty="0">
                <a:solidFill>
                  <a:srgbClr val="0070C0"/>
                </a:solidFill>
                <a:latin typeface="Times New Roman" panose="02020603050405020304" pitchFamily="18" charset="0"/>
                <a:cs typeface="Times New Roman" panose="02020603050405020304" pitchFamily="18" charset="0"/>
              </a:rPr>
              <a:t>theorem</a:t>
            </a: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 xmlns:a16="http://schemas.microsoft.com/office/drawing/2014/main" id="{8E86F918-964B-4F97-B2D7-0E51ACCD9CE5}"/>
              </a:ext>
            </a:extLst>
          </p:cNvPr>
          <p:cNvSpPr/>
          <p:nvPr/>
        </p:nvSpPr>
        <p:spPr>
          <a:xfrm>
            <a:off x="838199" y="1621973"/>
            <a:ext cx="10101943" cy="830997"/>
          </a:xfrm>
          <a:prstGeom prst="rect">
            <a:avLst/>
          </a:prstGeom>
        </p:spPr>
        <p:txBody>
          <a:bodyPr wrap="square">
            <a:spAutoFit/>
          </a:bodyPr>
          <a:lstStyle/>
          <a:p>
            <a:r>
              <a:rPr lang="en-US" sz="2400" dirty="0" err="1">
                <a:solidFill>
                  <a:srgbClr val="000000"/>
                </a:solidFill>
                <a:latin typeface="Times New Roman" panose="02020603050405020304" pitchFamily="18" charset="0"/>
              </a:rPr>
              <a:t>Thévenin’s</a:t>
            </a:r>
            <a:r>
              <a:rPr lang="en-US" sz="2400" dirty="0">
                <a:solidFill>
                  <a:srgbClr val="000000"/>
                </a:solidFill>
                <a:latin typeface="Times New Roman" panose="02020603050405020304" pitchFamily="18" charset="0"/>
              </a:rPr>
              <a:t> theorem permits the reduction of complex networks to a simpler form for analysis and design.</a:t>
            </a:r>
            <a:endParaRPr lang="en-US" sz="2400" dirty="0"/>
          </a:p>
        </p:txBody>
      </p:sp>
      <p:pic>
        <p:nvPicPr>
          <p:cNvPr id="5" name="Picture 4">
            <a:extLst>
              <a:ext uri="{FF2B5EF4-FFF2-40B4-BE49-F238E27FC236}">
                <a16:creationId xmlns="" xmlns:a16="http://schemas.microsoft.com/office/drawing/2014/main" id="{1369D960-EE2F-4D7D-BC76-1A86413007F0}"/>
              </a:ext>
            </a:extLst>
          </p:cNvPr>
          <p:cNvPicPr>
            <a:picLocks noChangeAspect="1"/>
          </p:cNvPicPr>
          <p:nvPr/>
        </p:nvPicPr>
        <p:blipFill rotWithShape="1">
          <a:blip r:embed="rId2"/>
          <a:srcRect b="32741"/>
          <a:stretch/>
        </p:blipFill>
        <p:spPr>
          <a:xfrm>
            <a:off x="838199" y="2702327"/>
            <a:ext cx="7187974" cy="606930"/>
          </a:xfrm>
          <a:prstGeom prst="rect">
            <a:avLst/>
          </a:prstGeom>
        </p:spPr>
      </p:pic>
      <p:pic>
        <p:nvPicPr>
          <p:cNvPr id="8" name="Picture 7">
            <a:extLst>
              <a:ext uri="{FF2B5EF4-FFF2-40B4-BE49-F238E27FC236}">
                <a16:creationId xmlns="" xmlns:a16="http://schemas.microsoft.com/office/drawing/2014/main" id="{AE16E693-CDEE-4031-BCDE-8B4886676382}"/>
              </a:ext>
            </a:extLst>
          </p:cNvPr>
          <p:cNvPicPr>
            <a:picLocks noChangeAspect="1"/>
          </p:cNvPicPr>
          <p:nvPr/>
        </p:nvPicPr>
        <p:blipFill rotWithShape="1">
          <a:blip r:embed="rId3"/>
          <a:srcRect b="26596"/>
          <a:stretch/>
        </p:blipFill>
        <p:spPr>
          <a:xfrm>
            <a:off x="8610600" y="2368843"/>
            <a:ext cx="2743200" cy="2548968"/>
          </a:xfrm>
          <a:prstGeom prst="rect">
            <a:avLst/>
          </a:prstGeom>
        </p:spPr>
      </p:pic>
      <p:pic>
        <p:nvPicPr>
          <p:cNvPr id="10" name="Picture 9">
            <a:extLst>
              <a:ext uri="{FF2B5EF4-FFF2-40B4-BE49-F238E27FC236}">
                <a16:creationId xmlns="" xmlns:a16="http://schemas.microsoft.com/office/drawing/2014/main" id="{94C1AB20-8ADB-49C1-BFD1-8B695FC4D242}"/>
              </a:ext>
            </a:extLst>
          </p:cNvPr>
          <p:cNvPicPr>
            <a:picLocks noChangeAspect="1"/>
          </p:cNvPicPr>
          <p:nvPr/>
        </p:nvPicPr>
        <p:blipFill>
          <a:blip r:embed="rId4"/>
          <a:stretch>
            <a:fillRect/>
          </a:stretch>
        </p:blipFill>
        <p:spPr>
          <a:xfrm>
            <a:off x="838199" y="4028019"/>
            <a:ext cx="7010400" cy="2571025"/>
          </a:xfrm>
          <a:prstGeom prst="rect">
            <a:avLst/>
          </a:prstGeom>
        </p:spPr>
      </p:pic>
      <p:sp>
        <p:nvSpPr>
          <p:cNvPr id="4" name="TextBox 3"/>
          <p:cNvSpPr txBox="1"/>
          <p:nvPr/>
        </p:nvSpPr>
        <p:spPr>
          <a:xfrm>
            <a:off x="6371771" y="140788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67512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0" y="0"/>
            <a:ext cx="2931886" cy="938497"/>
          </a:xfrm>
        </p:spPr>
        <p:txBody>
          <a:bodyPr>
            <a:normAutofit/>
          </a:bodyPr>
          <a:lstStyle/>
          <a:p>
            <a:r>
              <a:rPr lang="en-US" sz="4000" b="1" dirty="0" smtClean="0">
                <a:solidFill>
                  <a:srgbClr val="0070C0"/>
                </a:solidFill>
                <a:latin typeface="Times New Roman" panose="02020603050405020304" pitchFamily="18" charset="0"/>
                <a:cs typeface="Times New Roman" panose="02020603050405020304" pitchFamily="18" charset="0"/>
              </a:rPr>
              <a:t> Example-5</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Rectangle 2">
            <a:extLst>
              <a:ext uri="{FF2B5EF4-FFF2-40B4-BE49-F238E27FC236}">
                <a16:creationId xmlns="" xmlns:a16="http://schemas.microsoft.com/office/drawing/2014/main" id="{8E86F918-964B-4F97-B2D7-0E51ACCD9CE5}"/>
              </a:ext>
            </a:extLst>
          </p:cNvPr>
          <p:cNvSpPr/>
          <p:nvPr/>
        </p:nvSpPr>
        <p:spPr>
          <a:xfrm>
            <a:off x="402772" y="938497"/>
            <a:ext cx="7333802" cy="3046988"/>
          </a:xfrm>
          <a:prstGeom prst="rect">
            <a:avLst/>
          </a:prstGeom>
        </p:spPr>
        <p:txBody>
          <a:bodyPr wrap="square">
            <a:spAutoFit/>
          </a:bodyPr>
          <a:lstStyle/>
          <a:p>
            <a:r>
              <a:rPr lang="en-US" sz="2400" dirty="0">
                <a:solidFill>
                  <a:srgbClr val="000000"/>
                </a:solidFill>
                <a:latin typeface="Times New Roman" panose="02020603050405020304" pitchFamily="18" charset="0"/>
              </a:rPr>
              <a:t>Find the Thevenin equivalent circuit for the shaded area.</a:t>
            </a:r>
          </a:p>
          <a:p>
            <a:endParaRPr lang="en-US" sz="2400" dirty="0">
              <a:solidFill>
                <a:srgbClr val="000000"/>
              </a:solidFill>
              <a:latin typeface="Times New Roman" panose="02020603050405020304" pitchFamily="18" charset="0"/>
            </a:endParaRPr>
          </a:p>
          <a:p>
            <a:r>
              <a:rPr lang="en-US" sz="2400" b="1" dirty="0">
                <a:solidFill>
                  <a:srgbClr val="000000"/>
                </a:solidFill>
                <a:latin typeface="Times New Roman" panose="02020603050405020304" pitchFamily="18" charset="0"/>
              </a:rPr>
              <a:t>Step 1: </a:t>
            </a:r>
            <a:r>
              <a:rPr lang="en-US" sz="2400" dirty="0">
                <a:solidFill>
                  <a:srgbClr val="000000"/>
                </a:solidFill>
                <a:latin typeface="Times New Roman" panose="02020603050405020304" pitchFamily="18" charset="0"/>
              </a:rPr>
              <a:t>Remove that portion of the network where the </a:t>
            </a:r>
            <a:r>
              <a:rPr lang="en-US" sz="2400" dirty="0" err="1">
                <a:solidFill>
                  <a:srgbClr val="000000"/>
                </a:solidFill>
                <a:latin typeface="Times New Roman" panose="02020603050405020304" pitchFamily="18" charset="0"/>
              </a:rPr>
              <a:t>Thévenin</a:t>
            </a:r>
            <a:r>
              <a:rPr lang="en-US" sz="2400" dirty="0">
                <a:solidFill>
                  <a:srgbClr val="000000"/>
                </a:solidFill>
                <a:latin typeface="Times New Roman" panose="02020603050405020304" pitchFamily="18" charset="0"/>
              </a:rPr>
              <a:t> equivalent circuit is found</a:t>
            </a:r>
            <a:r>
              <a:rPr lang="en-US" sz="2400" dirty="0" smtClean="0">
                <a:solidFill>
                  <a:srgbClr val="000000"/>
                </a:solidFill>
                <a:latin typeface="Times New Roman" panose="02020603050405020304" pitchFamily="18" charset="0"/>
              </a:rPr>
              <a:t>.</a:t>
            </a:r>
          </a:p>
          <a:p>
            <a:endParaRPr lang="en-US" sz="2400" dirty="0">
              <a:solidFill>
                <a:srgbClr val="000000"/>
              </a:solidFill>
              <a:latin typeface="Times New Roman" panose="02020603050405020304" pitchFamily="18" charset="0"/>
            </a:endParaRPr>
          </a:p>
          <a:p>
            <a:endParaRPr lang="en-US" sz="2400" b="1" dirty="0">
              <a:solidFill>
                <a:srgbClr val="000000"/>
              </a:solidFill>
              <a:latin typeface="Times New Roman" panose="02020603050405020304" pitchFamily="18" charset="0"/>
            </a:endParaRPr>
          </a:p>
          <a:p>
            <a:r>
              <a:rPr lang="en-US" sz="2400" b="1" dirty="0">
                <a:solidFill>
                  <a:srgbClr val="000000"/>
                </a:solidFill>
                <a:latin typeface="Times New Roman" panose="02020603050405020304" pitchFamily="18" charset="0"/>
              </a:rPr>
              <a:t>Step 2:</a:t>
            </a:r>
            <a:r>
              <a:rPr lang="en-US" sz="2400" dirty="0">
                <a:solidFill>
                  <a:srgbClr val="000000"/>
                </a:solidFill>
                <a:latin typeface="Times New Roman" panose="02020603050405020304" pitchFamily="18" charset="0"/>
              </a:rPr>
              <a:t> Mark the terminals of the remaining two-terminal network. </a:t>
            </a:r>
            <a:endParaRPr lang="en-US" sz="2400" dirty="0"/>
          </a:p>
        </p:txBody>
      </p:sp>
      <p:pic>
        <p:nvPicPr>
          <p:cNvPr id="4" name="Picture 3">
            <a:extLst>
              <a:ext uri="{FF2B5EF4-FFF2-40B4-BE49-F238E27FC236}">
                <a16:creationId xmlns="" xmlns:a16="http://schemas.microsoft.com/office/drawing/2014/main" id="{2030C3ED-3D0A-4DE1-A0C9-773CA345B477}"/>
              </a:ext>
            </a:extLst>
          </p:cNvPr>
          <p:cNvPicPr>
            <a:picLocks noChangeAspect="1"/>
          </p:cNvPicPr>
          <p:nvPr/>
        </p:nvPicPr>
        <p:blipFill>
          <a:blip r:embed="rId2"/>
          <a:stretch>
            <a:fillRect/>
          </a:stretch>
        </p:blipFill>
        <p:spPr>
          <a:xfrm>
            <a:off x="8139346" y="886291"/>
            <a:ext cx="3925195" cy="2412735"/>
          </a:xfrm>
          <a:prstGeom prst="rect">
            <a:avLst/>
          </a:prstGeom>
        </p:spPr>
      </p:pic>
      <p:pic>
        <p:nvPicPr>
          <p:cNvPr id="6" name="Picture 5">
            <a:extLst>
              <a:ext uri="{FF2B5EF4-FFF2-40B4-BE49-F238E27FC236}">
                <a16:creationId xmlns="" xmlns:a16="http://schemas.microsoft.com/office/drawing/2014/main" id="{DABC83CE-794E-434A-BDBC-B89F8323A465}"/>
              </a:ext>
            </a:extLst>
          </p:cNvPr>
          <p:cNvPicPr>
            <a:picLocks noChangeAspect="1"/>
          </p:cNvPicPr>
          <p:nvPr/>
        </p:nvPicPr>
        <p:blipFill>
          <a:blip r:embed="rId3"/>
          <a:stretch>
            <a:fillRect/>
          </a:stretch>
        </p:blipFill>
        <p:spPr>
          <a:xfrm>
            <a:off x="2671186" y="4166733"/>
            <a:ext cx="3667832" cy="2554742"/>
          </a:xfrm>
          <a:prstGeom prst="rect">
            <a:avLst/>
          </a:prstGeom>
        </p:spPr>
      </p:pic>
    </p:spTree>
    <p:extLst>
      <p:ext uri="{BB962C8B-B14F-4D97-AF65-F5344CB8AC3E}">
        <p14:creationId xmlns:p14="http://schemas.microsoft.com/office/powerpoint/2010/main" val="83877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0" y="0"/>
            <a:ext cx="2554514" cy="938497"/>
          </a:xfrm>
        </p:spPr>
        <p:txBody>
          <a:bodyPr>
            <a:normAutofit/>
          </a:bodyPr>
          <a:lstStyle/>
          <a:p>
            <a:r>
              <a:rPr lang="en-US" sz="4000" b="1" dirty="0" smtClean="0">
                <a:solidFill>
                  <a:srgbClr val="0070C0"/>
                </a:solidFill>
                <a:latin typeface="Times New Roman" panose="02020603050405020304" pitchFamily="18" charset="0"/>
                <a:cs typeface="Times New Roman" panose="02020603050405020304" pitchFamily="18" charset="0"/>
              </a:rPr>
              <a:t>Example-5</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 xmlns:a16="http://schemas.microsoft.com/office/drawing/2014/main" id="{8E86F918-964B-4F97-B2D7-0E51ACCD9CE5}"/>
                  </a:ext>
                </a:extLst>
              </p:cNvPr>
              <p:cNvSpPr/>
              <p:nvPr/>
            </p:nvSpPr>
            <p:spPr>
              <a:xfrm>
                <a:off x="127001" y="1115953"/>
                <a:ext cx="7333802" cy="1569660"/>
              </a:xfrm>
              <a:prstGeom prst="rect">
                <a:avLst/>
              </a:prstGeom>
            </p:spPr>
            <p:txBody>
              <a:bodyPr wrap="square">
                <a:spAutoFit/>
              </a:bodyPr>
              <a:lstStyle/>
              <a:p>
                <a:endParaRPr lang="en-US" sz="2400" dirty="0">
                  <a:solidFill>
                    <a:srgbClr val="000000"/>
                  </a:solidFill>
                  <a:latin typeface="Times New Roman" panose="02020603050405020304" pitchFamily="18" charset="0"/>
                </a:endParaRPr>
              </a:p>
              <a:p>
                <a:r>
                  <a:rPr lang="en-US" sz="2400" dirty="0">
                    <a:solidFill>
                      <a:srgbClr val="000000"/>
                    </a:solidFill>
                    <a:latin typeface="Times New Roman" panose="02020603050405020304" pitchFamily="18" charset="0"/>
                  </a:rPr>
                  <a:t>Step 3: Calculate </a:t>
                </a:r>
                <a14:m>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𝑅</m:t>
                        </m:r>
                      </m:e>
                      <m:sub>
                        <m:r>
                          <a:rPr lang="en-US" sz="2400" b="0" i="1" smtClean="0">
                            <a:solidFill>
                              <a:srgbClr val="000000"/>
                            </a:solidFill>
                            <a:latin typeface="Cambria Math" panose="02040503050406030204" pitchFamily="18" charset="0"/>
                          </a:rPr>
                          <m:t>𝑇𝐻</m:t>
                        </m:r>
                      </m:sub>
                    </m:sSub>
                  </m:oMath>
                </a14:m>
                <a:r>
                  <a:rPr lang="en-US" sz="2400" dirty="0">
                    <a:solidFill>
                      <a:srgbClr val="000000"/>
                    </a:solidFill>
                    <a:latin typeface="Times New Roman" panose="02020603050405020304" pitchFamily="18" charset="0"/>
                  </a:rPr>
                  <a:t> by first setting all sources to zero and then finding the resultant resistance between the two marked terminals.</a:t>
                </a:r>
                <a:endParaRPr lang="en-US" sz="2400" dirty="0"/>
              </a:p>
            </p:txBody>
          </p:sp>
        </mc:Choice>
        <mc:Fallback xmlns="">
          <p:sp>
            <p:nvSpPr>
              <p:cNvPr id="3" name="Rectangle 2">
                <a:extLst>
                  <a:ext uri="{FF2B5EF4-FFF2-40B4-BE49-F238E27FC236}">
                    <a16:creationId xmlns="" xmlns:a16="http://schemas.microsoft.com/office/drawing/2014/main" xmlns:a14="http://schemas.microsoft.com/office/drawing/2010/main" id="{8E86F918-964B-4F97-B2D7-0E51ACCD9CE5}"/>
                  </a:ext>
                </a:extLst>
              </p:cNvPr>
              <p:cNvSpPr>
                <a:spLocks noRot="1" noChangeAspect="1" noMove="1" noResize="1" noEditPoints="1" noAdjustHandles="1" noChangeArrowheads="1" noChangeShapeType="1" noTextEdit="1"/>
              </p:cNvSpPr>
              <p:nvPr/>
            </p:nvSpPr>
            <p:spPr>
              <a:xfrm>
                <a:off x="127001" y="1115953"/>
                <a:ext cx="7333802" cy="1569660"/>
              </a:xfrm>
              <a:prstGeom prst="rect">
                <a:avLst/>
              </a:prstGeom>
              <a:blipFill rotWithShape="0">
                <a:blip r:embed="rId2"/>
                <a:stretch>
                  <a:fillRect l="-1330" b="-7364"/>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2030C3ED-3D0A-4DE1-A0C9-773CA345B477}"/>
              </a:ext>
            </a:extLst>
          </p:cNvPr>
          <p:cNvPicPr>
            <a:picLocks noChangeAspect="1"/>
          </p:cNvPicPr>
          <p:nvPr/>
        </p:nvPicPr>
        <p:blipFill>
          <a:blip r:embed="rId3"/>
          <a:stretch>
            <a:fillRect/>
          </a:stretch>
        </p:blipFill>
        <p:spPr>
          <a:xfrm>
            <a:off x="8242393" y="0"/>
            <a:ext cx="3925195" cy="2412735"/>
          </a:xfrm>
          <a:prstGeom prst="rect">
            <a:avLst/>
          </a:prstGeom>
        </p:spPr>
      </p:pic>
      <p:pic>
        <p:nvPicPr>
          <p:cNvPr id="7" name="Picture 6">
            <a:extLst>
              <a:ext uri="{FF2B5EF4-FFF2-40B4-BE49-F238E27FC236}">
                <a16:creationId xmlns="" xmlns:a16="http://schemas.microsoft.com/office/drawing/2014/main" id="{0DA006DD-AF36-46C8-8068-2F204C198BDC}"/>
              </a:ext>
            </a:extLst>
          </p:cNvPr>
          <p:cNvPicPr>
            <a:picLocks noChangeAspect="1"/>
          </p:cNvPicPr>
          <p:nvPr/>
        </p:nvPicPr>
        <p:blipFill>
          <a:blip r:embed="rId4"/>
          <a:stretch>
            <a:fillRect/>
          </a:stretch>
        </p:blipFill>
        <p:spPr>
          <a:xfrm>
            <a:off x="532783" y="4023925"/>
            <a:ext cx="7709610" cy="233242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610600" y="5007428"/>
                <a:ext cx="2479205"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𝒕𝒉</m:t>
                          </m:r>
                        </m:sub>
                      </m:sSub>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𝟑</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𝟔</m:t>
                          </m:r>
                        </m:num>
                        <m:den>
                          <m:r>
                            <a:rPr lang="en-US" sz="2400" b="1" i="1" smtClean="0">
                              <a:latin typeface="Cambria Math" panose="02040503050406030204" pitchFamily="18" charset="0"/>
                            </a:rPr>
                            <m:t>𝟑</m:t>
                          </m:r>
                          <m:r>
                            <a:rPr lang="en-US" sz="2400" b="1" i="1" smtClean="0">
                              <a:latin typeface="Cambria Math" panose="02040503050406030204" pitchFamily="18" charset="0"/>
                            </a:rPr>
                            <m:t>+</m:t>
                          </m:r>
                          <m:r>
                            <a:rPr lang="en-US" sz="2400" b="1" i="1" smtClean="0">
                              <a:latin typeface="Cambria Math" panose="02040503050406030204" pitchFamily="18" charset="0"/>
                            </a:rPr>
                            <m:t>𝟔</m:t>
                          </m:r>
                        </m:den>
                      </m:f>
                      <m:r>
                        <a:rPr lang="en-US" sz="2400" b="1" i="1" smtClean="0">
                          <a:latin typeface="Cambria Math" panose="02040503050406030204" pitchFamily="18" charset="0"/>
                        </a:rPr>
                        <m:t>=</m:t>
                      </m:r>
                      <m:r>
                        <a:rPr lang="en-US" sz="2400" b="1" i="1" smtClean="0">
                          <a:latin typeface="Cambria Math" panose="02040503050406030204" pitchFamily="18" charset="0"/>
                        </a:rPr>
                        <m:t>𝟐</m:t>
                      </m:r>
                      <m:r>
                        <a:rPr lang="el-GR" sz="2400" b="1" i="1" smtClean="0">
                          <a:latin typeface="Cambria Math" panose="02040503050406030204" pitchFamily="18" charset="0"/>
                          <a:ea typeface="Cambria Math" panose="02040503050406030204" pitchFamily="18" charset="0"/>
                        </a:rPr>
                        <m:t>𝜴</m:t>
                      </m:r>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8610600" y="5007428"/>
                <a:ext cx="2479205" cy="700063"/>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261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0" y="25837"/>
            <a:ext cx="2728686" cy="772449"/>
          </a:xfrm>
        </p:spPr>
        <p:txBody>
          <a:bodyPr>
            <a:normAutofit/>
          </a:bodyPr>
          <a:lstStyle/>
          <a:p>
            <a:r>
              <a:rPr lang="en-US" sz="4000" b="1" dirty="0" smtClean="0">
                <a:solidFill>
                  <a:srgbClr val="0070C0"/>
                </a:solidFill>
                <a:latin typeface="Times New Roman" panose="02020603050405020304" pitchFamily="18" charset="0"/>
                <a:cs typeface="Times New Roman" panose="02020603050405020304" pitchFamily="18" charset="0"/>
              </a:rPr>
              <a:t>Example-5</a:t>
            </a:r>
            <a:endParaRPr lang="en-US" sz="4000" b="1" dirty="0">
              <a:solidFill>
                <a:srgbClr val="0070C0"/>
              </a:solidFill>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 xmlns:a16="http://schemas.microsoft.com/office/drawing/2014/main" id="{8E86F918-964B-4F97-B2D7-0E51ACCD9CE5}"/>
                  </a:ext>
                </a:extLst>
              </p:cNvPr>
              <p:cNvSpPr/>
              <p:nvPr/>
            </p:nvSpPr>
            <p:spPr>
              <a:xfrm>
                <a:off x="838201" y="1589316"/>
                <a:ext cx="7333802" cy="830997"/>
              </a:xfrm>
              <a:prstGeom prst="rect">
                <a:avLst/>
              </a:prstGeom>
            </p:spPr>
            <p:txBody>
              <a:bodyPr wrap="square">
                <a:spAutoFit/>
              </a:bodyPr>
              <a:lstStyle/>
              <a:p>
                <a:r>
                  <a:rPr lang="en-US" sz="2400" dirty="0">
                    <a:solidFill>
                      <a:srgbClr val="000000"/>
                    </a:solidFill>
                    <a:latin typeface="Times New Roman" panose="02020603050405020304" pitchFamily="18" charset="0"/>
                  </a:rPr>
                  <a:t>Step 4: Find </a:t>
                </a:r>
                <a14:m>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𝐸</m:t>
                        </m:r>
                      </m:e>
                      <m:sub>
                        <m:r>
                          <a:rPr lang="en-US" sz="2400" b="0" i="1" smtClean="0">
                            <a:solidFill>
                              <a:srgbClr val="000000"/>
                            </a:solidFill>
                            <a:latin typeface="Cambria Math" panose="02040503050406030204" pitchFamily="18" charset="0"/>
                          </a:rPr>
                          <m:t>𝑇𝐻</m:t>
                        </m:r>
                      </m:sub>
                    </m:sSub>
                  </m:oMath>
                </a14:m>
                <a:r>
                  <a:rPr lang="en-US" sz="2400" dirty="0">
                    <a:solidFill>
                      <a:srgbClr val="000000"/>
                    </a:solidFill>
                    <a:latin typeface="Times New Roman" panose="02020603050405020304" pitchFamily="18" charset="0"/>
                  </a:rPr>
                  <a:t> (open-circuit voltage) by measuring the voltage between the two marked terminals.</a:t>
                </a:r>
                <a:endParaRPr lang="en-US" sz="2400" dirty="0"/>
              </a:p>
            </p:txBody>
          </p:sp>
        </mc:Choice>
        <mc:Fallback xmlns="">
          <p:sp>
            <p:nvSpPr>
              <p:cNvPr id="3" name="Rectangle 2">
                <a:extLst>
                  <a:ext uri="{FF2B5EF4-FFF2-40B4-BE49-F238E27FC236}">
                    <a16:creationId xmlns:a16="http://schemas.microsoft.com/office/drawing/2014/main" id="{8E86F918-964B-4F97-B2D7-0E51ACCD9CE5}"/>
                  </a:ext>
                </a:extLst>
              </p:cNvPr>
              <p:cNvSpPr>
                <a:spLocks noRot="1" noChangeAspect="1" noMove="1" noResize="1" noEditPoints="1" noAdjustHandles="1" noChangeArrowheads="1" noChangeShapeType="1" noTextEdit="1"/>
              </p:cNvSpPr>
              <p:nvPr/>
            </p:nvSpPr>
            <p:spPr>
              <a:xfrm>
                <a:off x="838201" y="1589316"/>
                <a:ext cx="7333802" cy="830997"/>
              </a:xfrm>
              <a:prstGeom prst="rect">
                <a:avLst/>
              </a:prstGeom>
              <a:blipFill>
                <a:blip r:embed="rId2"/>
                <a:stretch>
                  <a:fillRect l="-1330" t="-5882" b="-15441"/>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2030C3ED-3D0A-4DE1-A0C9-773CA345B477}"/>
              </a:ext>
            </a:extLst>
          </p:cNvPr>
          <p:cNvPicPr>
            <a:picLocks noChangeAspect="1"/>
          </p:cNvPicPr>
          <p:nvPr/>
        </p:nvPicPr>
        <p:blipFill>
          <a:blip r:embed="rId3"/>
          <a:stretch>
            <a:fillRect/>
          </a:stretch>
        </p:blipFill>
        <p:spPr>
          <a:xfrm>
            <a:off x="8172003" y="1900783"/>
            <a:ext cx="3925195" cy="2412735"/>
          </a:xfrm>
          <a:prstGeom prst="rect">
            <a:avLst/>
          </a:prstGeom>
        </p:spPr>
      </p:pic>
      <p:pic>
        <p:nvPicPr>
          <p:cNvPr id="6" name="Picture 5">
            <a:extLst>
              <a:ext uri="{FF2B5EF4-FFF2-40B4-BE49-F238E27FC236}">
                <a16:creationId xmlns="" xmlns:a16="http://schemas.microsoft.com/office/drawing/2014/main" id="{478D5437-5633-42E9-A369-DDABA22C94B5}"/>
              </a:ext>
            </a:extLst>
          </p:cNvPr>
          <p:cNvPicPr>
            <a:picLocks noChangeAspect="1"/>
          </p:cNvPicPr>
          <p:nvPr/>
        </p:nvPicPr>
        <p:blipFill>
          <a:blip r:embed="rId4"/>
          <a:stretch>
            <a:fillRect/>
          </a:stretch>
        </p:blipFill>
        <p:spPr>
          <a:xfrm>
            <a:off x="1348470" y="2503675"/>
            <a:ext cx="4158342" cy="2765009"/>
          </a:xfrm>
          <a:prstGeom prst="rect">
            <a:avLst/>
          </a:prstGeom>
        </p:spPr>
      </p:pic>
      <p:pic>
        <p:nvPicPr>
          <p:cNvPr id="8" name="Picture 7">
            <a:extLst>
              <a:ext uri="{FF2B5EF4-FFF2-40B4-BE49-F238E27FC236}">
                <a16:creationId xmlns="" xmlns:a16="http://schemas.microsoft.com/office/drawing/2014/main" id="{2D87E79C-3489-4985-B57C-8523CC842F79}"/>
              </a:ext>
            </a:extLst>
          </p:cNvPr>
          <p:cNvPicPr>
            <a:picLocks noChangeAspect="1"/>
          </p:cNvPicPr>
          <p:nvPr/>
        </p:nvPicPr>
        <p:blipFill>
          <a:blip r:embed="rId5"/>
          <a:stretch>
            <a:fillRect/>
          </a:stretch>
        </p:blipFill>
        <p:spPr>
          <a:xfrm>
            <a:off x="1348470" y="5564324"/>
            <a:ext cx="4511802" cy="712389"/>
          </a:xfrm>
          <a:prstGeom prst="rect">
            <a:avLst/>
          </a:prstGeom>
        </p:spPr>
      </p:pic>
      <p:pic>
        <p:nvPicPr>
          <p:cNvPr id="9" name="Picture 8">
            <a:extLst>
              <a:ext uri="{FF2B5EF4-FFF2-40B4-BE49-F238E27FC236}">
                <a16:creationId xmlns="" xmlns:a16="http://schemas.microsoft.com/office/drawing/2014/main" id="{FA71FF8C-B1F1-4EFE-BF88-F3D132FE140C}"/>
              </a:ext>
            </a:extLst>
          </p:cNvPr>
          <p:cNvPicPr>
            <a:picLocks noChangeAspect="1"/>
          </p:cNvPicPr>
          <p:nvPr/>
        </p:nvPicPr>
        <p:blipFill>
          <a:blip r:embed="rId6"/>
          <a:stretch>
            <a:fillRect/>
          </a:stretch>
        </p:blipFill>
        <p:spPr>
          <a:xfrm>
            <a:off x="6890657" y="4617762"/>
            <a:ext cx="3599416" cy="2103713"/>
          </a:xfrm>
          <a:prstGeom prst="rect">
            <a:avLst/>
          </a:prstGeom>
        </p:spPr>
      </p:pic>
    </p:spTree>
    <p:extLst>
      <p:ext uri="{BB962C8B-B14F-4D97-AF65-F5344CB8AC3E}">
        <p14:creationId xmlns:p14="http://schemas.microsoft.com/office/powerpoint/2010/main" val="65219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838200" y="320028"/>
            <a:ext cx="10515600" cy="938497"/>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Thévenin’s</a:t>
            </a:r>
            <a:r>
              <a:rPr lang="en-US" dirty="0">
                <a:solidFill>
                  <a:srgbClr val="000000"/>
                </a:solidFill>
                <a:latin typeface="Times New Roman" panose="02020603050405020304" pitchFamily="18" charset="0"/>
              </a:rPr>
              <a:t> </a:t>
            </a:r>
            <a:r>
              <a:rPr lang="en-US" sz="4000" b="1" dirty="0">
                <a:solidFill>
                  <a:srgbClr val="0070C0"/>
                </a:solidFill>
                <a:latin typeface="Times New Roman" panose="02020603050405020304" pitchFamily="18" charset="0"/>
                <a:cs typeface="Times New Roman" panose="02020603050405020304" pitchFamily="18" charset="0"/>
              </a:rPr>
              <a:t>theorem - Advantage</a:t>
            </a: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 xmlns:a16="http://schemas.microsoft.com/office/drawing/2014/main" id="{8E86F918-964B-4F97-B2D7-0E51ACCD9CE5}"/>
                  </a:ext>
                </a:extLst>
              </p:cNvPr>
              <p:cNvSpPr/>
              <p:nvPr/>
            </p:nvSpPr>
            <p:spPr>
              <a:xfrm>
                <a:off x="838201" y="1589316"/>
                <a:ext cx="7333802" cy="461665"/>
              </a:xfrm>
              <a:prstGeom prst="rect">
                <a:avLst/>
              </a:prstGeom>
            </p:spPr>
            <p:txBody>
              <a:bodyPr wrap="square">
                <a:spAutoFit/>
              </a:bodyPr>
              <a:lstStyle/>
              <a:p>
                <a:r>
                  <a:rPr lang="en-US" sz="2400" dirty="0">
                    <a:solidFill>
                      <a:srgbClr val="000000"/>
                    </a:solidFill>
                    <a:latin typeface="Times New Roman" panose="02020603050405020304" pitchFamily="18" charset="0"/>
                  </a:rPr>
                  <a:t>Find the current </a:t>
                </a:r>
                <a14:m>
                  <m:oMath xmlns:m="http://schemas.openxmlformats.org/officeDocument/2006/math">
                    <m:sSub>
                      <m:sSubPr>
                        <m:ctrlPr>
                          <a:rPr lang="en-US" sz="2400" b="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𝐼</m:t>
                        </m:r>
                      </m:e>
                      <m:sub>
                        <m:r>
                          <a:rPr lang="en-US" sz="2400" b="0" i="1" smtClean="0">
                            <a:solidFill>
                              <a:srgbClr val="000000"/>
                            </a:solidFill>
                            <a:latin typeface="Cambria Math" panose="02040503050406030204" pitchFamily="18" charset="0"/>
                          </a:rPr>
                          <m:t>𝐿</m:t>
                        </m:r>
                      </m:sub>
                    </m:sSub>
                  </m:oMath>
                </a14:m>
                <a:r>
                  <a:rPr lang="en-US" sz="2400" dirty="0"/>
                  <a:t> </a:t>
                </a:r>
                <a:r>
                  <a:rPr lang="en-US" sz="2400" dirty="0">
                    <a:latin typeface="Times New Roman" panose="02020603050405020304" pitchFamily="18" charset="0"/>
                    <a:cs typeface="Times New Roman" panose="02020603050405020304" pitchFamily="18" charset="0"/>
                  </a:rPr>
                  <a:t>for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𝑅</m:t>
                        </m:r>
                      </m:e>
                      <m:sub>
                        <m:r>
                          <a:rPr lang="en-US" sz="2400" b="0" i="1" smtClean="0">
                            <a:latin typeface="Cambria Math" panose="02040503050406030204" pitchFamily="18" charset="0"/>
                            <a:cs typeface="Times New Roman" panose="02020603050405020304" pitchFamily="18" charset="0"/>
                          </a:rPr>
                          <m:t>𝐿</m:t>
                        </m:r>
                      </m:sub>
                    </m:sSub>
                    <m:r>
                      <a:rPr lang="en-US" sz="2400" b="0" i="1" smtClean="0">
                        <a:latin typeface="Cambria Math" panose="02040503050406030204" pitchFamily="18" charset="0"/>
                        <a:cs typeface="Times New Roman" panose="02020603050405020304" pitchFamily="18" charset="0"/>
                      </a:rPr>
                      <m:t>=2</m:t>
                    </m:r>
                    <m:r>
                      <a:rPr lang="en-US" sz="2400" b="0" i="0" smtClean="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Ω</m:t>
                    </m:r>
                    <m:r>
                      <a:rPr lang="en-US" sz="2400" b="0" i="1" smtClean="0">
                        <a:latin typeface="Cambria Math" panose="02040503050406030204" pitchFamily="18" charset="0"/>
                        <a:cs typeface="Times New Roman" panose="02020603050405020304" pitchFamily="18" charset="0"/>
                      </a:rPr>
                      <m:t>, 10</m:t>
                    </m:r>
                    <m:r>
                      <a:rPr lang="en-US" sz="2400" b="0" i="0" smtClean="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Ω</m:t>
                    </m:r>
                    <m:r>
                      <a:rPr lang="en-US" sz="2400" b="0" i="1"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and</m:t>
                    </m:r>
                    <m:r>
                      <a:rPr lang="en-US" sz="2400" b="0" i="1" smtClean="0">
                        <a:latin typeface="Cambria Math" panose="02040503050406030204" pitchFamily="18" charset="0"/>
                        <a:cs typeface="Times New Roman" panose="02020603050405020304" pitchFamily="18" charset="0"/>
                      </a:rPr>
                      <m:t> 100 </m:t>
                    </m:r>
                    <m:r>
                      <m:rPr>
                        <m:sty m:val="p"/>
                      </m:rPr>
                      <a:rPr lang="en-US" sz="2400" b="0" i="0" smtClean="0">
                        <a:latin typeface="Cambria Math" panose="02040503050406030204" pitchFamily="18" charset="0"/>
                        <a:cs typeface="Times New Roman" panose="02020603050405020304" pitchFamily="18" charset="0"/>
                      </a:rPr>
                      <m:t>Ω</m:t>
                    </m:r>
                  </m:oMath>
                </a14:m>
                <a:endParaRPr lang="en-US" sz="2400" dirty="0"/>
              </a:p>
            </p:txBody>
          </p:sp>
        </mc:Choice>
        <mc:Fallback xmlns="">
          <p:sp>
            <p:nvSpPr>
              <p:cNvPr id="3" name="Rectangle 2">
                <a:extLst>
                  <a:ext uri="{FF2B5EF4-FFF2-40B4-BE49-F238E27FC236}">
                    <a16:creationId xmlns:a16="http://schemas.microsoft.com/office/drawing/2014/main" id="{8E86F918-964B-4F97-B2D7-0E51ACCD9CE5}"/>
                  </a:ext>
                </a:extLst>
              </p:cNvPr>
              <p:cNvSpPr>
                <a:spLocks noRot="1" noChangeAspect="1" noMove="1" noResize="1" noEditPoints="1" noAdjustHandles="1" noChangeArrowheads="1" noChangeShapeType="1" noTextEdit="1"/>
              </p:cNvSpPr>
              <p:nvPr/>
            </p:nvSpPr>
            <p:spPr>
              <a:xfrm>
                <a:off x="838201" y="1589316"/>
                <a:ext cx="7333802" cy="461665"/>
              </a:xfrm>
              <a:prstGeom prst="rect">
                <a:avLst/>
              </a:prstGeom>
              <a:blipFill>
                <a:blip r:embed="rId2"/>
                <a:stretch>
                  <a:fillRect l="-1330" t="-12000" b="-29333"/>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8E520F6E-A36A-4FD7-AE8E-39B0318DF0A6}"/>
              </a:ext>
            </a:extLst>
          </p:cNvPr>
          <p:cNvPicPr>
            <a:picLocks noChangeAspect="1"/>
          </p:cNvPicPr>
          <p:nvPr/>
        </p:nvPicPr>
        <p:blipFill>
          <a:blip r:embed="rId3"/>
          <a:stretch>
            <a:fillRect/>
          </a:stretch>
        </p:blipFill>
        <p:spPr>
          <a:xfrm>
            <a:off x="8172003" y="1900783"/>
            <a:ext cx="3925195" cy="2412735"/>
          </a:xfrm>
          <a:prstGeom prst="rect">
            <a:avLst/>
          </a:prstGeom>
        </p:spPr>
      </p:pic>
      <p:pic>
        <p:nvPicPr>
          <p:cNvPr id="5" name="Picture 4">
            <a:extLst>
              <a:ext uri="{FF2B5EF4-FFF2-40B4-BE49-F238E27FC236}">
                <a16:creationId xmlns="" xmlns:a16="http://schemas.microsoft.com/office/drawing/2014/main" id="{B206C19D-C149-4993-923F-9EF169AEDAAB}"/>
              </a:ext>
            </a:extLst>
          </p:cNvPr>
          <p:cNvPicPr>
            <a:picLocks noChangeAspect="1"/>
          </p:cNvPicPr>
          <p:nvPr/>
        </p:nvPicPr>
        <p:blipFill>
          <a:blip r:embed="rId4"/>
          <a:stretch>
            <a:fillRect/>
          </a:stretch>
        </p:blipFill>
        <p:spPr>
          <a:xfrm>
            <a:off x="831854" y="2590905"/>
            <a:ext cx="3673248" cy="2240872"/>
          </a:xfrm>
          <a:prstGeom prst="rect">
            <a:avLst/>
          </a:prstGeom>
        </p:spPr>
      </p:pic>
      <p:pic>
        <p:nvPicPr>
          <p:cNvPr id="7" name="Picture 6">
            <a:extLst>
              <a:ext uri="{FF2B5EF4-FFF2-40B4-BE49-F238E27FC236}">
                <a16:creationId xmlns="" xmlns:a16="http://schemas.microsoft.com/office/drawing/2014/main" id="{AAD2C126-4647-425D-982D-66800BC6281D}"/>
              </a:ext>
            </a:extLst>
          </p:cNvPr>
          <p:cNvPicPr>
            <a:picLocks noChangeAspect="1"/>
          </p:cNvPicPr>
          <p:nvPr/>
        </p:nvPicPr>
        <p:blipFill>
          <a:blip r:embed="rId5"/>
          <a:stretch>
            <a:fillRect/>
          </a:stretch>
        </p:blipFill>
        <p:spPr>
          <a:xfrm>
            <a:off x="4505101" y="4313517"/>
            <a:ext cx="4305069" cy="2407957"/>
          </a:xfrm>
          <a:prstGeom prst="rect">
            <a:avLst/>
          </a:prstGeom>
        </p:spPr>
      </p:pic>
      <p:sp>
        <p:nvSpPr>
          <p:cNvPr id="4" name="TextBox 3"/>
          <p:cNvSpPr txBox="1"/>
          <p:nvPr/>
        </p:nvSpPr>
        <p:spPr>
          <a:xfrm>
            <a:off x="5892800" y="3207657"/>
            <a:ext cx="423899" cy="369332"/>
          </a:xfrm>
          <a:prstGeom prst="rect">
            <a:avLst/>
          </a:prstGeom>
          <a:noFill/>
        </p:spPr>
        <p:txBody>
          <a:bodyPr wrap="none" rtlCol="0">
            <a:spAutoFit/>
          </a:bodyPr>
          <a:lstStyle/>
          <a:p>
            <a:r>
              <a:rPr lang="en-US" dirty="0" smtClean="0"/>
              <a:t>ZA</a:t>
            </a:r>
            <a:endParaRPr lang="en-US" dirty="0"/>
          </a:p>
        </p:txBody>
      </p:sp>
    </p:spTree>
    <p:extLst>
      <p:ext uri="{BB962C8B-B14F-4D97-AF65-F5344CB8AC3E}">
        <p14:creationId xmlns:p14="http://schemas.microsoft.com/office/powerpoint/2010/main" val="146326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0" y="49077"/>
            <a:ext cx="12192000" cy="938497"/>
          </a:xfrm>
        </p:spPr>
        <p:txBody>
          <a:bodyPr>
            <a:noAutofit/>
          </a:bodyPr>
          <a:lstStyle/>
          <a:p>
            <a:pPr algn="ctr"/>
            <a:r>
              <a:rPr lang="en-US" sz="5400" b="1" dirty="0">
                <a:solidFill>
                  <a:srgbClr val="0070C0"/>
                </a:solidFill>
                <a:latin typeface="Times New Roman" panose="02020603050405020304" pitchFamily="18" charset="0"/>
                <a:cs typeface="Times New Roman" panose="02020603050405020304" pitchFamily="18" charset="0"/>
              </a:rPr>
              <a:t>Maximum Power Transfer Theorem</a:t>
            </a: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Picture 9">
            <a:extLst>
              <a:ext uri="{FF2B5EF4-FFF2-40B4-BE49-F238E27FC236}">
                <a16:creationId xmlns="" xmlns:a16="http://schemas.microsoft.com/office/drawing/2014/main" id="{4DA3F9CA-B2E9-4850-B1EE-6B3746535811}"/>
              </a:ext>
            </a:extLst>
          </p:cNvPr>
          <p:cNvPicPr>
            <a:picLocks noChangeAspect="1"/>
          </p:cNvPicPr>
          <p:nvPr/>
        </p:nvPicPr>
        <p:blipFill>
          <a:blip r:embed="rId2"/>
          <a:stretch>
            <a:fillRect/>
          </a:stretch>
        </p:blipFill>
        <p:spPr>
          <a:xfrm>
            <a:off x="2817495" y="2232158"/>
            <a:ext cx="1345247" cy="593289"/>
          </a:xfrm>
          <a:prstGeom prst="rect">
            <a:avLst/>
          </a:prstGeom>
        </p:spPr>
      </p:pic>
      <p:pic>
        <p:nvPicPr>
          <p:cNvPr id="11" name="Picture 10">
            <a:extLst>
              <a:ext uri="{FF2B5EF4-FFF2-40B4-BE49-F238E27FC236}">
                <a16:creationId xmlns="" xmlns:a16="http://schemas.microsoft.com/office/drawing/2014/main" id="{09A96C6E-EF3F-4DC4-B80B-42B9A2F1FE86}"/>
              </a:ext>
            </a:extLst>
          </p:cNvPr>
          <p:cNvPicPr>
            <a:picLocks noChangeAspect="1"/>
          </p:cNvPicPr>
          <p:nvPr/>
        </p:nvPicPr>
        <p:blipFill>
          <a:blip r:embed="rId3"/>
          <a:stretch>
            <a:fillRect/>
          </a:stretch>
        </p:blipFill>
        <p:spPr>
          <a:xfrm>
            <a:off x="6310578" y="2396132"/>
            <a:ext cx="4600044" cy="2409547"/>
          </a:xfrm>
          <a:prstGeom prst="rect">
            <a:avLst/>
          </a:prstGeom>
        </p:spPr>
      </p:pic>
      <p:pic>
        <p:nvPicPr>
          <p:cNvPr id="3" name="Picture 2">
            <a:extLst>
              <a:ext uri="{FF2B5EF4-FFF2-40B4-BE49-F238E27FC236}">
                <a16:creationId xmlns="" xmlns:a16="http://schemas.microsoft.com/office/drawing/2014/main" id="{A412B0F5-FD6F-42DF-B90C-FED8AA6F2317}"/>
              </a:ext>
            </a:extLst>
          </p:cNvPr>
          <p:cNvPicPr>
            <a:picLocks noChangeAspect="1"/>
          </p:cNvPicPr>
          <p:nvPr/>
        </p:nvPicPr>
        <p:blipFill>
          <a:blip r:embed="rId4"/>
          <a:stretch>
            <a:fillRect/>
          </a:stretch>
        </p:blipFill>
        <p:spPr>
          <a:xfrm>
            <a:off x="1372753" y="3149608"/>
            <a:ext cx="4264893" cy="855739"/>
          </a:xfrm>
          <a:prstGeom prst="rect">
            <a:avLst/>
          </a:prstGeom>
        </p:spPr>
      </p:pic>
      <p:pic>
        <p:nvPicPr>
          <p:cNvPr id="4" name="Picture 3">
            <a:extLst>
              <a:ext uri="{FF2B5EF4-FFF2-40B4-BE49-F238E27FC236}">
                <a16:creationId xmlns="" xmlns:a16="http://schemas.microsoft.com/office/drawing/2014/main" id="{1E4B8A14-6EFB-4E3B-80DC-A5C599C61A20}"/>
              </a:ext>
            </a:extLst>
          </p:cNvPr>
          <p:cNvPicPr>
            <a:picLocks noChangeAspect="1"/>
          </p:cNvPicPr>
          <p:nvPr/>
        </p:nvPicPr>
        <p:blipFill>
          <a:blip r:embed="rId5"/>
          <a:stretch>
            <a:fillRect/>
          </a:stretch>
        </p:blipFill>
        <p:spPr>
          <a:xfrm>
            <a:off x="1372753" y="4252618"/>
            <a:ext cx="4264893" cy="850402"/>
          </a:xfrm>
          <a:prstGeom prst="rect">
            <a:avLst/>
          </a:prstGeom>
        </p:spPr>
      </p:pic>
      <p:pic>
        <p:nvPicPr>
          <p:cNvPr id="6" name="Picture 5">
            <a:extLst>
              <a:ext uri="{FF2B5EF4-FFF2-40B4-BE49-F238E27FC236}">
                <a16:creationId xmlns="" xmlns:a16="http://schemas.microsoft.com/office/drawing/2014/main" id="{60B22133-626A-4AB5-9F81-8279B0B28034}"/>
              </a:ext>
            </a:extLst>
          </p:cNvPr>
          <p:cNvPicPr>
            <a:picLocks noChangeAspect="1"/>
          </p:cNvPicPr>
          <p:nvPr/>
        </p:nvPicPr>
        <p:blipFill>
          <a:blip r:embed="rId6"/>
          <a:stretch>
            <a:fillRect/>
          </a:stretch>
        </p:blipFill>
        <p:spPr>
          <a:xfrm>
            <a:off x="2583784" y="5427181"/>
            <a:ext cx="1578958" cy="938497"/>
          </a:xfrm>
          <a:prstGeom prst="rect">
            <a:avLst/>
          </a:prstGeom>
        </p:spPr>
      </p:pic>
      <p:pic>
        <p:nvPicPr>
          <p:cNvPr id="7" name="Picture 6">
            <a:extLst>
              <a:ext uri="{FF2B5EF4-FFF2-40B4-BE49-F238E27FC236}">
                <a16:creationId xmlns="" xmlns:a16="http://schemas.microsoft.com/office/drawing/2014/main" id="{EDE0E5E2-A406-4754-8C24-B4BFF9D36CEA}"/>
              </a:ext>
            </a:extLst>
          </p:cNvPr>
          <p:cNvPicPr>
            <a:picLocks noChangeAspect="1"/>
          </p:cNvPicPr>
          <p:nvPr/>
        </p:nvPicPr>
        <p:blipFill>
          <a:blip r:embed="rId7"/>
          <a:stretch>
            <a:fillRect/>
          </a:stretch>
        </p:blipFill>
        <p:spPr>
          <a:xfrm>
            <a:off x="4661259" y="5469534"/>
            <a:ext cx="1725411" cy="896144"/>
          </a:xfrm>
          <a:prstGeom prst="rect">
            <a:avLst/>
          </a:prstGeom>
        </p:spPr>
      </p:pic>
    </p:spTree>
    <p:extLst>
      <p:ext uri="{BB962C8B-B14F-4D97-AF65-F5344CB8AC3E}">
        <p14:creationId xmlns:p14="http://schemas.microsoft.com/office/powerpoint/2010/main" val="18402430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3D073E-2CDF-4532-A65B-F2A784AEDCD5}"/>
              </a:ext>
            </a:extLst>
          </p:cNvPr>
          <p:cNvSpPr>
            <a:spLocks noGrp="1"/>
          </p:cNvSpPr>
          <p:nvPr>
            <p:ph type="title"/>
          </p:nvPr>
        </p:nvSpPr>
        <p:spPr>
          <a:xfrm>
            <a:off x="174171" y="320028"/>
            <a:ext cx="11785600" cy="938497"/>
          </a:xfrm>
        </p:spPr>
        <p:txBody>
          <a:bodyPr>
            <a:noAutofit/>
          </a:bodyPr>
          <a:lstStyle/>
          <a:p>
            <a:pPr algn="ctr"/>
            <a:r>
              <a:rPr lang="en-US" sz="4800" b="1" dirty="0">
                <a:solidFill>
                  <a:srgbClr val="0070C0"/>
                </a:solidFill>
                <a:latin typeface="Times New Roman" panose="02020603050405020304" pitchFamily="18" charset="0"/>
                <a:cs typeface="Times New Roman" panose="02020603050405020304" pitchFamily="18" charset="0"/>
              </a:rPr>
              <a:t>Maximum Power Transfer VS Efficiency</a:t>
            </a:r>
          </a:p>
        </p:txBody>
      </p:sp>
      <p:sp>
        <p:nvSpPr>
          <p:cNvPr id="12" name="Slide Number Placeholder 11">
            <a:extLst>
              <a:ext uri="{FF2B5EF4-FFF2-40B4-BE49-F238E27FC236}">
                <a16:creationId xmlns:a16="http://schemas.microsoft.com/office/drawing/2014/main" xmlns=""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xmlns="" id="{C15A978C-E31F-4AF3-98A4-17F2DB92E5A1}"/>
              </a:ext>
            </a:extLst>
          </p:cNvPr>
          <p:cNvSpPr/>
          <p:nvPr/>
        </p:nvSpPr>
        <p:spPr>
          <a:xfrm>
            <a:off x="478971" y="2585951"/>
            <a:ext cx="11277600" cy="2308324"/>
          </a:xfrm>
          <a:prstGeom prst="rect">
            <a:avLst/>
          </a:prstGeom>
        </p:spPr>
        <p:txBody>
          <a:bodyPr wrap="square">
            <a:spAutoFit/>
          </a:bodyPr>
          <a:lstStyle/>
          <a:p>
            <a:pPr algn="ctr"/>
            <a:r>
              <a:rPr lang="en-US" sz="4800" dirty="0">
                <a:latin typeface="Times New Roman" panose="02020603050405020304" pitchFamily="18" charset="0"/>
                <a:cs typeface="Times New Roman" panose="02020603050405020304" pitchFamily="18" charset="0"/>
              </a:rPr>
              <a:t>The Maximum Power Transfer Theorem results in maximum power transfer across the circuit, and </a:t>
            </a:r>
            <a:r>
              <a:rPr lang="en-US" sz="4800" b="1" dirty="0">
                <a:latin typeface="Times New Roman" panose="02020603050405020304" pitchFamily="18" charset="0"/>
                <a:cs typeface="Times New Roman" panose="02020603050405020304" pitchFamily="18" charset="0"/>
              </a:rPr>
              <a:t>not maximum efficiency</a:t>
            </a:r>
            <a:r>
              <a:rPr lang="en-US" sz="48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5523392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838200" y="0"/>
            <a:ext cx="10515600" cy="683268"/>
          </a:xfrm>
        </p:spPr>
        <p:txBody>
          <a:bodyPr>
            <a:normAutofit/>
          </a:bodyPr>
          <a:lstStyle/>
          <a:p>
            <a:r>
              <a:rPr lang="en-US" sz="4000" b="1" dirty="0">
                <a:solidFill>
                  <a:srgbClr val="0070C0"/>
                </a:solidFill>
                <a:latin typeface="Times New Roman" panose="02020603050405020304" pitchFamily="18" charset="0"/>
                <a:cs typeface="Times New Roman" panose="02020603050405020304" pitchFamily="18" charset="0"/>
              </a:rPr>
              <a:t>Maximum Power Transfer VS Efficiency</a:t>
            </a: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Picture 6">
            <a:extLst>
              <a:ext uri="{FF2B5EF4-FFF2-40B4-BE49-F238E27FC236}">
                <a16:creationId xmlns="" xmlns:a16="http://schemas.microsoft.com/office/drawing/2014/main" id="{664330AF-F126-41C4-811A-7F321447EF66}"/>
              </a:ext>
            </a:extLst>
          </p:cNvPr>
          <p:cNvPicPr>
            <a:picLocks noChangeAspect="1"/>
          </p:cNvPicPr>
          <p:nvPr/>
        </p:nvPicPr>
        <p:blipFill>
          <a:blip r:embed="rId2"/>
          <a:stretch>
            <a:fillRect/>
          </a:stretch>
        </p:blipFill>
        <p:spPr>
          <a:xfrm>
            <a:off x="157930" y="680179"/>
            <a:ext cx="5536985" cy="1408094"/>
          </a:xfrm>
          <a:prstGeom prst="rect">
            <a:avLst/>
          </a:prstGeom>
        </p:spPr>
      </p:pic>
      <p:pic>
        <p:nvPicPr>
          <p:cNvPr id="8" name="Picture 7">
            <a:extLst>
              <a:ext uri="{FF2B5EF4-FFF2-40B4-BE49-F238E27FC236}">
                <a16:creationId xmlns="" xmlns:a16="http://schemas.microsoft.com/office/drawing/2014/main" id="{03BC9D71-ED73-422E-B3E4-7B93D3350A8D}"/>
              </a:ext>
            </a:extLst>
          </p:cNvPr>
          <p:cNvPicPr>
            <a:picLocks noChangeAspect="1"/>
          </p:cNvPicPr>
          <p:nvPr/>
        </p:nvPicPr>
        <p:blipFill>
          <a:blip r:embed="rId3"/>
          <a:stretch>
            <a:fillRect/>
          </a:stretch>
        </p:blipFill>
        <p:spPr>
          <a:xfrm>
            <a:off x="8330359" y="4111983"/>
            <a:ext cx="3809718" cy="2596673"/>
          </a:xfrm>
          <a:prstGeom prst="rect">
            <a:avLst/>
          </a:prstGeom>
        </p:spPr>
      </p:pic>
      <p:pic>
        <p:nvPicPr>
          <p:cNvPr id="9" name="Picture 8">
            <a:extLst>
              <a:ext uri="{FF2B5EF4-FFF2-40B4-BE49-F238E27FC236}">
                <a16:creationId xmlns="" xmlns:a16="http://schemas.microsoft.com/office/drawing/2014/main" id="{72F7635F-FBEE-4DAC-99E4-7CC2F7EB5DAF}"/>
              </a:ext>
            </a:extLst>
          </p:cNvPr>
          <p:cNvPicPr>
            <a:picLocks noChangeAspect="1"/>
          </p:cNvPicPr>
          <p:nvPr/>
        </p:nvPicPr>
        <p:blipFill rotWithShape="1">
          <a:blip r:embed="rId4"/>
          <a:srcRect b="54607"/>
          <a:stretch/>
        </p:blipFill>
        <p:spPr>
          <a:xfrm>
            <a:off x="157930" y="3791624"/>
            <a:ext cx="5359717" cy="671888"/>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 xmlns:a16="http://schemas.microsoft.com/office/drawing/2014/main" id="{0DC833B6-EC59-48DA-863E-E6719CBFBBD0}"/>
                  </a:ext>
                </a:extLst>
              </p:cNvPr>
              <p:cNvSpPr/>
              <p:nvPr/>
            </p:nvSpPr>
            <p:spPr>
              <a:xfrm>
                <a:off x="241172" y="6050907"/>
                <a:ext cx="3024482"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panose="02040503050406030204" pitchFamily="18" charset="0"/>
                          <a:cs typeface="Times New Roman" panose="02020603050405020304" pitchFamily="18" charset="0"/>
                        </a:rPr>
                        <m:t>𝜂</m:t>
                      </m:r>
                      <m:r>
                        <a:rPr lang="en-US" sz="2000" b="0" i="1" dirty="0" smtClean="0">
                          <a:latin typeface="Cambria Math" panose="02040503050406030204" pitchFamily="18" charset="0"/>
                          <a:cs typeface="Times New Roman" panose="02020603050405020304" pitchFamily="18" charset="0"/>
                        </a:rPr>
                        <m:t>=</m:t>
                      </m:r>
                      <m:f>
                        <m:fPr>
                          <m:ctrlPr>
                            <a:rPr lang="en-US" sz="2000" b="0" i="1" dirty="0" smtClean="0">
                              <a:latin typeface="Cambria Math" panose="02040503050406030204" pitchFamily="18" charset="0"/>
                              <a:cs typeface="Times New Roman" panose="02020603050405020304" pitchFamily="18" charset="0"/>
                            </a:rPr>
                          </m:ctrlPr>
                        </m:fPr>
                        <m:num>
                          <m:r>
                            <a:rPr lang="en-US" sz="2000" b="0" i="1" dirty="0" smtClean="0">
                              <a:latin typeface="Cambria Math" panose="02040503050406030204" pitchFamily="18" charset="0"/>
                              <a:cs typeface="Times New Roman" panose="02020603050405020304" pitchFamily="18" charset="0"/>
                            </a:rPr>
                            <m:t>30.3</m:t>
                          </m:r>
                        </m:num>
                        <m:den>
                          <m:r>
                            <a:rPr lang="en-US" sz="2000" b="0" i="1" dirty="0" smtClean="0">
                              <a:latin typeface="Cambria Math" panose="02040503050406030204" pitchFamily="18" charset="0"/>
                              <a:cs typeface="Times New Roman" panose="02020603050405020304" pitchFamily="18" charset="0"/>
                            </a:rPr>
                            <m:t>60</m:t>
                          </m:r>
                          <m:r>
                            <a:rPr lang="en-US" sz="2000" b="0" i="1" dirty="0" smtClean="0">
                              <a:latin typeface="Cambria Math" panose="02040503050406030204" pitchFamily="18" charset="0"/>
                              <a:ea typeface="Cambria Math" panose="02040503050406030204" pitchFamily="18" charset="0"/>
                              <a:cs typeface="Times New Roman" panose="02020603050405020304" pitchFamily="18" charset="0"/>
                            </a:rPr>
                            <m:t>×0.551</m:t>
                          </m:r>
                        </m:den>
                      </m:f>
                      <m:r>
                        <a:rPr lang="en-US" sz="2000" b="0" i="1" dirty="0" smtClean="0">
                          <a:latin typeface="Cambria Math" panose="02040503050406030204" pitchFamily="18" charset="0"/>
                          <a:cs typeface="Times New Roman" panose="02020603050405020304" pitchFamily="18" charset="0"/>
                        </a:rPr>
                        <m:t>=91.7 %</m:t>
                      </m:r>
                    </m:oMath>
                  </m:oMathPara>
                </a14:m>
                <a:endParaRPr lang="en-US" sz="2000" dirty="0"/>
              </a:p>
            </p:txBody>
          </p:sp>
        </mc:Choice>
        <mc:Fallback xmlns="">
          <p:sp>
            <p:nvSpPr>
              <p:cNvPr id="10" name="Rectangle 9">
                <a:extLst>
                  <a:ext uri="{FF2B5EF4-FFF2-40B4-BE49-F238E27FC236}">
                    <a16:creationId xmlns:a16="http://schemas.microsoft.com/office/drawing/2014/main" xmlns="" xmlns:a14="http://schemas.microsoft.com/office/drawing/2010/main" id="{0DC833B6-EC59-48DA-863E-E6719CBFBBD0}"/>
                  </a:ext>
                </a:extLst>
              </p:cNvPr>
              <p:cNvSpPr>
                <a:spLocks noRot="1" noChangeAspect="1" noMove="1" noResize="1" noEditPoints="1" noAdjustHandles="1" noChangeArrowheads="1" noChangeShapeType="1" noTextEdit="1"/>
              </p:cNvSpPr>
              <p:nvPr/>
            </p:nvSpPr>
            <p:spPr>
              <a:xfrm>
                <a:off x="241172" y="6050907"/>
                <a:ext cx="3024482" cy="67056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 xmlns:a16="http://schemas.microsoft.com/office/drawing/2014/main" id="{208F62F0-875B-462B-8F18-76F70A850C60}"/>
                  </a:ext>
                </a:extLst>
              </p:cNvPr>
              <p:cNvSpPr/>
              <p:nvPr/>
            </p:nvSpPr>
            <p:spPr>
              <a:xfrm>
                <a:off x="6172099" y="2990976"/>
                <a:ext cx="3989425" cy="529697"/>
              </a:xfrm>
              <a:prstGeom prst="rect">
                <a:avLst/>
              </a:prstGeom>
            </p:spPr>
            <p:txBody>
              <a:bodyPr wrap="none">
                <a:spAutoFit/>
              </a:bodyPr>
              <a:lstStyle/>
              <a:p>
                <a:r>
                  <a:rPr lang="en-US" sz="2000" dirty="0" smtClean="0">
                    <a:latin typeface="Times New Roman" panose="02020603050405020304" pitchFamily="18" charset="0"/>
                    <a:cs typeface="Times New Roman" panose="02020603050405020304" pitchFamily="18" charset="0"/>
                  </a:rPr>
                  <a:t>Thus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𝐿</m:t>
                        </m:r>
                      </m:sub>
                    </m:sSub>
                    <m:r>
                      <a:rPr lang="en-US" sz="2000" b="0" i="1" smtClean="0">
                        <a:latin typeface="Cambria Math" panose="02040503050406030204" pitchFamily="18" charset="0"/>
                      </a:rPr>
                      <m:t>=9→</m:t>
                    </m:r>
                    <m:r>
                      <a:rPr lang="en-US" sz="2000" b="0" i="1" smtClean="0">
                        <a:latin typeface="Cambria Math" panose="02040503050406030204" pitchFamily="18" charset="0"/>
                      </a:rPr>
                      <m:t>𝜂</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100 </m:t>
                        </m:r>
                        <m:r>
                          <a:rPr lang="en-US" sz="2000" b="0" i="1" smtClean="0">
                            <a:latin typeface="Cambria Math" panose="02040503050406030204" pitchFamily="18" charset="0"/>
                          </a:rPr>
                          <m:t>𝑊</m:t>
                        </m:r>
                      </m:num>
                      <m:den>
                        <m:r>
                          <a:rPr lang="en-US" sz="2000" b="0" i="1" smtClean="0">
                            <a:latin typeface="Cambria Math" panose="02040503050406030204" pitchFamily="18" charset="0"/>
                          </a:rPr>
                          <m:t>200 </m:t>
                        </m:r>
                        <m:r>
                          <a:rPr lang="en-US" sz="2000" b="0" i="1" smtClean="0">
                            <a:latin typeface="Cambria Math" panose="02040503050406030204" pitchFamily="18" charset="0"/>
                          </a:rPr>
                          <m:t>𝑊</m:t>
                        </m:r>
                      </m:den>
                    </m:f>
                    <m:r>
                      <a:rPr lang="en-US" sz="2000" b="0" i="1" smtClean="0">
                        <a:latin typeface="Cambria Math" panose="02040503050406030204" pitchFamily="18" charset="0"/>
                      </a:rPr>
                      <m:t>=50%</m:t>
                    </m:r>
                  </m:oMath>
                </a14:m>
                <a:endParaRPr lang="en-US" sz="2000" dirty="0">
                  <a:latin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xmlns="" xmlns:a14="http://schemas.microsoft.com/office/drawing/2010/main" id="{208F62F0-875B-462B-8F18-76F70A850C60}"/>
                  </a:ext>
                </a:extLst>
              </p:cNvPr>
              <p:cNvSpPr>
                <a:spLocks noRot="1" noChangeAspect="1" noMove="1" noResize="1" noEditPoints="1" noAdjustHandles="1" noChangeArrowheads="1" noChangeShapeType="1" noTextEdit="1"/>
              </p:cNvSpPr>
              <p:nvPr/>
            </p:nvSpPr>
            <p:spPr>
              <a:xfrm>
                <a:off x="6172099" y="2990976"/>
                <a:ext cx="3989425" cy="529697"/>
              </a:xfrm>
              <a:prstGeom prst="rect">
                <a:avLst/>
              </a:prstGeom>
              <a:blipFill rotWithShape="0">
                <a:blip r:embed="rId6"/>
                <a:stretch>
                  <a:fillRect l="-1527"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57930" y="2517976"/>
                <a:ext cx="3326039" cy="5670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𝑳</m:t>
                          </m:r>
                        </m:sub>
                      </m:sSub>
                      <m:r>
                        <a:rPr lang="en-US" b="1" i="1" smtClean="0">
                          <a:latin typeface="Cambria Math" panose="02040503050406030204" pitchFamily="18" charset="0"/>
                        </a:rPr>
                        <m:t>=</m:t>
                      </m:r>
                      <m:f>
                        <m:fPr>
                          <m:ctrlPr>
                            <a:rPr lang="en-US" b="1" i="1" smtClean="0">
                              <a:latin typeface="Cambria Math" panose="02040503050406030204" pitchFamily="18" charset="0"/>
                            </a:rPr>
                          </m:ctrlPr>
                        </m:fPr>
                        <m:num>
                          <m:sSub>
                            <m:sSubPr>
                              <m:ctrlPr>
                                <a:rPr lang="en-US" b="1" i="1" smtClean="0">
                                  <a:latin typeface="Cambria Math" panose="02040503050406030204" pitchFamily="18" charset="0"/>
                                </a:rPr>
                              </m:ctrlPr>
                            </m:sSubPr>
                            <m:e>
                              <m:r>
                                <a:rPr lang="en-US" b="1" i="1" smtClean="0">
                                  <a:latin typeface="Cambria Math" panose="02040503050406030204" pitchFamily="18" charset="0"/>
                                </a:rPr>
                                <m:t>𝑬</m:t>
                              </m:r>
                            </m:e>
                            <m:sub>
                              <m:r>
                                <a:rPr lang="en-US" b="1" i="1" smtClean="0">
                                  <a:latin typeface="Cambria Math" panose="02040503050406030204" pitchFamily="18" charset="0"/>
                                </a:rPr>
                                <m:t>𝒕𝒉</m:t>
                              </m:r>
                            </m:sub>
                          </m:sSub>
                        </m:num>
                        <m:den>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𝒕𝒉</m:t>
                              </m:r>
                              <m:r>
                                <a:rPr lang="en-US" b="1" i="1" smtClean="0">
                                  <a:latin typeface="Cambria Math" panose="02040503050406030204" pitchFamily="18" charset="0"/>
                                </a:rPr>
                                <m:t> </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𝑳</m:t>
                              </m:r>
                            </m:sub>
                          </m:sSub>
                        </m:den>
                      </m:f>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𝟔𝟎</m:t>
                          </m:r>
                        </m:num>
                        <m:den>
                          <m:r>
                            <a:rPr lang="en-US"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𝟗</m:t>
                          </m:r>
                        </m:den>
                      </m:f>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𝟑𝟑𝟑</m:t>
                      </m:r>
                    </m:oMath>
                  </m:oMathPara>
                </a14:m>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157930" y="2517976"/>
                <a:ext cx="3326039" cy="567015"/>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553706" y="2629885"/>
                <a:ext cx="361310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𝑺𝒖𝒑𝒑𝒍𝒊𝒆𝒅</m:t>
                          </m:r>
                          <m:r>
                            <a:rPr lang="en-US" b="1" i="1" smtClean="0">
                              <a:latin typeface="Cambria Math" panose="02040503050406030204" pitchFamily="18" charset="0"/>
                            </a:rPr>
                            <m:t> </m:t>
                          </m:r>
                        </m:sub>
                      </m:sSub>
                      <m:r>
                        <a:rPr lang="en-US" b="1" i="1" smtClean="0">
                          <a:latin typeface="Cambria Math" panose="02040503050406030204" pitchFamily="18" charset="0"/>
                        </a:rPr>
                        <m:t>=</m:t>
                      </m:r>
                      <m:r>
                        <a:rPr lang="en-US" b="1" i="1" smtClean="0">
                          <a:latin typeface="Cambria Math" panose="02040503050406030204" pitchFamily="18" charset="0"/>
                        </a:rPr>
                        <m:t>𝟔𝟎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𝟑𝟑𝟑𝟑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𝟐𝟎𝟎</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𝑾</m:t>
                      </m:r>
                    </m:oMath>
                  </m:oMathPara>
                </a14:m>
                <a:endParaRPr 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4553706" y="2629885"/>
                <a:ext cx="3613105" cy="301878"/>
              </a:xfrm>
              <a:prstGeom prst="rect">
                <a:avLst/>
              </a:prstGeom>
              <a:blipFill rotWithShape="0">
                <a:blip r:embed="rId8"/>
                <a:stretch>
                  <a:fillRect l="-1180" r="-1012"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016721" y="2538472"/>
                <a:ext cx="3123356" cy="283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𝟗</m:t>
                          </m:r>
                          <m:r>
                            <a:rPr lang="en-US" b="1" i="1" smtClean="0">
                              <a:latin typeface="Cambria Math" panose="02040503050406030204" pitchFamily="18" charset="0"/>
                              <a:ea typeface="Cambria Math" panose="02040503050406030204" pitchFamily="18" charset="0"/>
                            </a:rPr>
                            <m:t>𝛀</m:t>
                          </m:r>
                          <m:r>
                            <a:rPr lang="en-US" b="1" i="1" smtClean="0">
                              <a:latin typeface="Cambria Math" panose="02040503050406030204" pitchFamily="18" charset="0"/>
                            </a:rPr>
                            <m:t> </m:t>
                          </m:r>
                        </m:sub>
                      </m:sSub>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d>
                            <m:dPr>
                              <m:ctrlPr>
                                <a:rPr lang="en-US" b="1" i="1" smtClean="0">
                                  <a:latin typeface="Cambria Math" panose="02040503050406030204" pitchFamily="18" charset="0"/>
                                </a:rPr>
                              </m:ctrlPr>
                            </m:dPr>
                            <m:e>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𝟑𝟑𝟑</m:t>
                              </m:r>
                            </m:e>
                          </m:d>
                        </m:e>
                        <m:sup>
                          <m:r>
                            <a:rPr lang="en-US" b="1" i="1" smtClean="0">
                              <a:latin typeface="Cambria Math" panose="02040503050406030204" pitchFamily="18" charset="0"/>
                            </a:rPr>
                            <m:t>𝟐</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𝟗</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𝟏𝟎𝟎</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𝑾</m:t>
                      </m:r>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9016721" y="2538472"/>
                <a:ext cx="3123356" cy="283219"/>
              </a:xfrm>
              <a:prstGeom prst="rect">
                <a:avLst/>
              </a:prstGeom>
              <a:blipFill rotWithShape="0">
                <a:blip r:embed="rId9"/>
                <a:stretch>
                  <a:fillRect l="-1172" t="-4255" r="-1563" b="-14894"/>
                </a:stretch>
              </a:blipFill>
            </p:spPr>
            <p:txBody>
              <a:bodyPr/>
              <a:lstStyle/>
              <a:p>
                <a:r>
                  <a:rPr lang="en-US">
                    <a:noFill/>
                  </a:rPr>
                  <a:t> </a:t>
                </a:r>
              </a:p>
            </p:txBody>
          </p:sp>
        </mc:Fallback>
      </mc:AlternateContent>
      <p:cxnSp>
        <p:nvCxnSpPr>
          <p:cNvPr id="15" name="Straight Connector 14"/>
          <p:cNvCxnSpPr/>
          <p:nvPr/>
        </p:nvCxnSpPr>
        <p:spPr>
          <a:xfrm flipV="1">
            <a:off x="0" y="3626603"/>
            <a:ext cx="12192000" cy="6199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32738" y="4568999"/>
                <a:ext cx="383752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𝑺𝒖𝒑𝒑𝒍𝒊𝒆𝒅</m:t>
                          </m:r>
                          <m:r>
                            <a:rPr lang="en-US" b="1" i="1" smtClean="0">
                              <a:latin typeface="Cambria Math" panose="02040503050406030204" pitchFamily="18" charset="0"/>
                            </a:rPr>
                            <m:t> </m:t>
                          </m:r>
                        </m:sub>
                      </m:sSub>
                      <m:r>
                        <a:rPr lang="en-US" b="1" i="1" smtClean="0">
                          <a:latin typeface="Cambria Math" panose="02040503050406030204" pitchFamily="18" charset="0"/>
                        </a:rPr>
                        <m:t>=</m:t>
                      </m:r>
                      <m:r>
                        <a:rPr lang="en-US" b="1" i="1" smtClean="0">
                          <a:latin typeface="Cambria Math" panose="02040503050406030204" pitchFamily="18" charset="0"/>
                        </a:rPr>
                        <m:t>𝟔𝟎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𝟓𝟓𝟎𝟓</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𝟎𝟑</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𝑾</m:t>
                      </m:r>
                    </m:oMath>
                  </m:oMathPara>
                </a14:m>
                <a:endParaRPr lang="en-US" b="1" dirty="0"/>
              </a:p>
            </p:txBody>
          </p:sp>
        </mc:Choice>
        <mc:Fallback xmlns="">
          <p:sp>
            <p:nvSpPr>
              <p:cNvPr id="17" name="TextBox 16"/>
              <p:cNvSpPr txBox="1">
                <a:spLocks noRot="1" noChangeAspect="1" noMove="1" noResize="1" noEditPoints="1" noAdjustHandles="1" noChangeArrowheads="1" noChangeShapeType="1" noTextEdit="1"/>
              </p:cNvSpPr>
              <p:nvPr/>
            </p:nvSpPr>
            <p:spPr>
              <a:xfrm>
                <a:off x="232738" y="4568999"/>
                <a:ext cx="3837525" cy="301878"/>
              </a:xfrm>
              <a:prstGeom prst="rect">
                <a:avLst/>
              </a:prstGeom>
              <a:blipFill rotWithShape="0">
                <a:blip r:embed="rId10"/>
                <a:stretch>
                  <a:fillRect l="-952" r="-1111" b="-28571"/>
                </a:stretch>
              </a:blipFill>
            </p:spPr>
            <p:txBody>
              <a:bodyPr/>
              <a:lstStyle/>
              <a:p>
                <a:r>
                  <a:rPr lang="en-US">
                    <a:noFill/>
                  </a:rPr>
                  <a:t> </a:t>
                </a:r>
              </a:p>
            </p:txBody>
          </p:sp>
        </mc:Fallback>
      </mc:AlternateContent>
      <p:pic>
        <p:nvPicPr>
          <p:cNvPr id="18" name="Picture 17">
            <a:extLst>
              <a:ext uri="{FF2B5EF4-FFF2-40B4-BE49-F238E27FC236}">
                <a16:creationId xmlns="" xmlns:a16="http://schemas.microsoft.com/office/drawing/2014/main" id="{72F7635F-FBEE-4DAC-99E4-7CC2F7EB5DAF}"/>
              </a:ext>
            </a:extLst>
          </p:cNvPr>
          <p:cNvPicPr>
            <a:picLocks noChangeAspect="1"/>
          </p:cNvPicPr>
          <p:nvPr/>
        </p:nvPicPr>
        <p:blipFill rotWithShape="1">
          <a:blip r:embed="rId4"/>
          <a:srcRect l="7512" t="48710" r="6317"/>
          <a:stretch/>
        </p:blipFill>
        <p:spPr>
          <a:xfrm>
            <a:off x="78805" y="5142918"/>
            <a:ext cx="4618495" cy="759172"/>
          </a:xfrm>
          <a:prstGeom prst="rect">
            <a:avLst/>
          </a:prstGeom>
        </p:spPr>
      </p:pic>
      <p:pic>
        <p:nvPicPr>
          <p:cNvPr id="20" name="Picture 19"/>
          <p:cNvPicPr>
            <a:picLocks noChangeAspect="1"/>
          </p:cNvPicPr>
          <p:nvPr/>
        </p:nvPicPr>
        <p:blipFill>
          <a:blip r:embed="rId11"/>
          <a:stretch>
            <a:fillRect/>
          </a:stretch>
        </p:blipFill>
        <p:spPr>
          <a:xfrm>
            <a:off x="9172575" y="736344"/>
            <a:ext cx="2812781" cy="1789309"/>
          </a:xfrm>
          <a:prstGeom prst="rect">
            <a:avLst/>
          </a:prstGeom>
        </p:spPr>
      </p:pic>
      <mc:AlternateContent xmlns:mc="http://schemas.openxmlformats.org/markup-compatibility/2006" xmlns:a14="http://schemas.microsoft.com/office/drawing/2010/main">
        <mc:Choice Requires="a14">
          <p:sp>
            <p:nvSpPr>
              <p:cNvPr id="3" name="Rectangular Callout 2"/>
              <p:cNvSpPr/>
              <p:nvPr/>
            </p:nvSpPr>
            <p:spPr>
              <a:xfrm>
                <a:off x="6976886" y="6723"/>
                <a:ext cx="5215114" cy="1146874"/>
              </a:xfrm>
              <a:prstGeom prst="wedgeRectCallout">
                <a:avLst>
                  <a:gd name="adj1" fmla="val -101071"/>
                  <a:gd name="adj2" fmla="val 10439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At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𝒕𝒉</m:t>
                        </m:r>
                      </m:sub>
                    </m:sSub>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𝑳</m:t>
                        </m:r>
                      </m:sub>
                    </m:sSub>
                  </m:oMath>
                </a14:m>
                <a:r>
                  <a:rPr lang="en-US" sz="2400" b="1" dirty="0" smtClean="0"/>
                  <a:t> , power transfer is maximum  but efficiency in 50%</a:t>
                </a:r>
                <a:endParaRPr lang="en-US" sz="2400" b="1" dirty="0"/>
              </a:p>
            </p:txBody>
          </p:sp>
        </mc:Choice>
        <mc:Fallback xmlns="">
          <p:sp>
            <p:nvSpPr>
              <p:cNvPr id="3" name="Rectangular Callout 2"/>
              <p:cNvSpPr>
                <a:spLocks noRot="1" noChangeAspect="1" noMove="1" noResize="1" noEditPoints="1" noAdjustHandles="1" noChangeArrowheads="1" noChangeShapeType="1" noTextEdit="1"/>
              </p:cNvSpPr>
              <p:nvPr/>
            </p:nvSpPr>
            <p:spPr>
              <a:xfrm>
                <a:off x="6976886" y="6723"/>
                <a:ext cx="5215114" cy="1146874"/>
              </a:xfrm>
              <a:prstGeom prst="wedgeRectCallout">
                <a:avLst>
                  <a:gd name="adj1" fmla="val -101071"/>
                  <a:gd name="adj2" fmla="val 104392"/>
                </a:avLst>
              </a:prstGeom>
              <a:blipFill rotWithShape="0">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44907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righ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4" grpId="0"/>
      <p:bldP spid="5" grpId="0"/>
      <p:bldP spid="14" grpId="0"/>
      <p:bldP spid="17" grpId="0"/>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91772"/>
            <a:ext cx="12099884" cy="5384800"/>
          </a:xfrm>
          <a:prstGeom prst="rect">
            <a:avLst/>
          </a:prstGeom>
        </p:spPr>
      </p:pic>
      <p:sp>
        <p:nvSpPr>
          <p:cNvPr id="5" name="Title 4"/>
          <p:cNvSpPr>
            <a:spLocks noGrp="1"/>
          </p:cNvSpPr>
          <p:nvPr>
            <p:ph type="title"/>
          </p:nvPr>
        </p:nvSpPr>
        <p:spPr>
          <a:xfrm>
            <a:off x="792142" y="0"/>
            <a:ext cx="10515600" cy="1028246"/>
          </a:xfrm>
        </p:spPr>
        <p:txBody>
          <a:bodyPr/>
          <a:lstStyle/>
          <a:p>
            <a:pPr algn="ctr"/>
            <a:r>
              <a:rPr lang="en-US" b="1" dirty="0" smtClean="0">
                <a:latin typeface="Arial Black" panose="020B0A04020102020204" pitchFamily="34" charset="0"/>
              </a:rPr>
              <a:t>Semester Planner </a:t>
            </a:r>
            <a:endParaRPr lang="en-US" b="1" dirty="0">
              <a:latin typeface="Arial Black" panose="020B0A04020102020204" pitchFamily="34" charset="0"/>
            </a:endParaRPr>
          </a:p>
        </p:txBody>
      </p:sp>
      <p:sp>
        <p:nvSpPr>
          <p:cNvPr id="2" name="Rectangle 1"/>
          <p:cNvSpPr/>
          <p:nvPr/>
        </p:nvSpPr>
        <p:spPr>
          <a:xfrm>
            <a:off x="9666514" y="1770743"/>
            <a:ext cx="2322286" cy="1640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9771" y="4579258"/>
            <a:ext cx="2322286" cy="1640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8828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0" y="0"/>
              <a:ext cx="7135380" cy="2194560"/>
            </p:xfrm>
            <a:graphic>
              <a:graphicData uri="http://schemas.openxmlformats.org/drawingml/2006/table">
                <a:tbl>
                  <a:tblPr firstRow="1" bandRow="1">
                    <a:tableStyleId>{5C22544A-7EE6-4342-B048-85BDC9FD1C3A}</a:tableStyleId>
                  </a:tblPr>
                  <a:tblGrid>
                    <a:gridCol w="1019340"/>
                    <a:gridCol w="1019340"/>
                    <a:gridCol w="1019340"/>
                    <a:gridCol w="1019340"/>
                    <a:gridCol w="1019340"/>
                    <a:gridCol w="1019340"/>
                    <a:gridCol w="1019340"/>
                  </a:tblGrid>
                  <a:tr h="301327">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𝒕𝒉</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𝒕𝒉</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𝑳</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𝑳</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𝒕𝒐𝒕𝒂𝒍</m:t>
                                    </m:r>
                                  </m:sub>
                                </m:sSub>
                              </m:oMath>
                            </m:oMathPara>
                          </a14:m>
                          <a:endParaRPr lang="en-US"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𝑳</m:t>
                                    </m:r>
                                  </m:sub>
                                </m:sSub>
                              </m:oMath>
                            </m:oMathPara>
                          </a14:m>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𝜼</m:t>
                                </m:r>
                              </m:oMath>
                            </m:oMathPara>
                          </a14:m>
                          <a:endParaRPr lang="en-US" b="1" dirty="0"/>
                        </a:p>
                      </a:txBody>
                      <a:tcPr/>
                    </a:tc>
                  </a:tr>
                  <a:tr h="301327">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a:t>
                          </a:r>
                          <a:endParaRPr lang="en-US" b="1" dirty="0"/>
                        </a:p>
                      </a:txBody>
                      <a:tcPr/>
                    </a:tc>
                    <a:tc>
                      <a:txBody>
                        <a:bodyPr/>
                        <a:lstStyle/>
                        <a:p>
                          <a:r>
                            <a:rPr lang="en-US" b="1" dirty="0" smtClean="0"/>
                            <a:t>4.29</a:t>
                          </a:r>
                          <a:endParaRPr lang="en-US" b="1" dirty="0"/>
                        </a:p>
                      </a:txBody>
                      <a:tcPr/>
                    </a:tc>
                    <a:tc>
                      <a:txBody>
                        <a:bodyPr/>
                        <a:lstStyle/>
                        <a:p>
                          <a:r>
                            <a:rPr lang="en-US" b="1" dirty="0" smtClean="0"/>
                            <a:t>257</a:t>
                          </a:r>
                          <a:endParaRPr lang="en-US" b="1" dirty="0"/>
                        </a:p>
                      </a:txBody>
                      <a:tcPr/>
                    </a:tc>
                    <a:tc>
                      <a:txBody>
                        <a:bodyPr/>
                        <a:lstStyle/>
                        <a:p>
                          <a:r>
                            <a:rPr lang="en-US" b="1" dirty="0" smtClean="0"/>
                            <a:t>92.02</a:t>
                          </a:r>
                          <a:endParaRPr lang="en-US" b="1" dirty="0"/>
                        </a:p>
                      </a:txBody>
                      <a:tcPr/>
                    </a:tc>
                    <a:tc>
                      <a:txBody>
                        <a:bodyPr/>
                        <a:lstStyle/>
                        <a:p>
                          <a:r>
                            <a:rPr lang="en-US" b="1" dirty="0" smtClean="0"/>
                            <a:t>36%</a:t>
                          </a:r>
                          <a:endParaRPr lang="en-US" b="1" dirty="0"/>
                        </a:p>
                      </a:txBody>
                      <a:tcPr/>
                    </a:tc>
                  </a:tr>
                  <a:tr h="301327">
                    <a:tc>
                      <a:txBody>
                        <a:bodyPr/>
                        <a:lstStyle/>
                        <a:p>
                          <a:r>
                            <a:rPr lang="en-US" b="1" dirty="0" smtClean="0">
                              <a:solidFill>
                                <a:srgbClr val="FF0000"/>
                              </a:solidFill>
                            </a:rPr>
                            <a:t>60</a:t>
                          </a:r>
                          <a:endParaRPr lang="en-US" b="1" dirty="0">
                            <a:solidFill>
                              <a:srgbClr val="FF0000"/>
                            </a:solidFill>
                          </a:endParaRPr>
                        </a:p>
                      </a:txBody>
                      <a:tcPr/>
                    </a:tc>
                    <a:tc>
                      <a:txBody>
                        <a:bodyPr/>
                        <a:lstStyle/>
                        <a:p>
                          <a:r>
                            <a:rPr lang="en-US" b="1" dirty="0" smtClean="0">
                              <a:solidFill>
                                <a:srgbClr val="FF0000"/>
                              </a:solidFill>
                            </a:rPr>
                            <a:t>9</a:t>
                          </a:r>
                          <a:endParaRPr lang="en-US" b="1" dirty="0">
                            <a:solidFill>
                              <a:srgbClr val="FF0000"/>
                            </a:solidFill>
                          </a:endParaRPr>
                        </a:p>
                      </a:txBody>
                      <a:tcPr/>
                    </a:tc>
                    <a:tc>
                      <a:txBody>
                        <a:bodyPr/>
                        <a:lstStyle/>
                        <a:p>
                          <a:r>
                            <a:rPr lang="en-US" b="1" dirty="0" smtClean="0">
                              <a:solidFill>
                                <a:srgbClr val="FF0000"/>
                              </a:solidFill>
                            </a:rPr>
                            <a:t>9</a:t>
                          </a:r>
                          <a:endParaRPr lang="en-US" b="1" dirty="0">
                            <a:solidFill>
                              <a:srgbClr val="FF0000"/>
                            </a:solidFill>
                          </a:endParaRPr>
                        </a:p>
                      </a:txBody>
                      <a:tcPr/>
                    </a:tc>
                    <a:tc>
                      <a:txBody>
                        <a:bodyPr/>
                        <a:lstStyle/>
                        <a:p>
                          <a:r>
                            <a:rPr lang="en-US" b="1" dirty="0" smtClean="0">
                              <a:solidFill>
                                <a:srgbClr val="FF0000"/>
                              </a:solidFill>
                            </a:rPr>
                            <a:t>3.333</a:t>
                          </a:r>
                          <a:endParaRPr lang="en-US" b="1" dirty="0">
                            <a:solidFill>
                              <a:srgbClr val="FF0000"/>
                            </a:solidFill>
                          </a:endParaRPr>
                        </a:p>
                      </a:txBody>
                      <a:tcPr/>
                    </a:tc>
                    <a:tc>
                      <a:txBody>
                        <a:bodyPr/>
                        <a:lstStyle/>
                        <a:p>
                          <a:r>
                            <a:rPr lang="en-US" b="1" dirty="0" smtClean="0">
                              <a:solidFill>
                                <a:srgbClr val="FF0000"/>
                              </a:solidFill>
                            </a:rPr>
                            <a:t>200</a:t>
                          </a:r>
                          <a:endParaRPr lang="en-US" b="1" dirty="0">
                            <a:solidFill>
                              <a:srgbClr val="FF0000"/>
                            </a:solidFill>
                          </a:endParaRPr>
                        </a:p>
                      </a:txBody>
                      <a:tcPr/>
                    </a:tc>
                    <a:tc>
                      <a:txBody>
                        <a:bodyPr/>
                        <a:lstStyle/>
                        <a:p>
                          <a:r>
                            <a:rPr lang="en-US" b="1" dirty="0" smtClean="0">
                              <a:solidFill>
                                <a:srgbClr val="FF0000"/>
                              </a:solidFill>
                            </a:rPr>
                            <a:t>100</a:t>
                          </a:r>
                          <a:endParaRPr lang="en-US" b="1" dirty="0">
                            <a:solidFill>
                              <a:srgbClr val="FF0000"/>
                            </a:solidFill>
                          </a:endParaRPr>
                        </a:p>
                      </a:txBody>
                      <a:tcPr/>
                    </a:tc>
                    <a:tc>
                      <a:txBody>
                        <a:bodyPr/>
                        <a:lstStyle/>
                        <a:p>
                          <a:r>
                            <a:rPr lang="en-US" b="1" dirty="0" smtClean="0">
                              <a:solidFill>
                                <a:srgbClr val="FF0000"/>
                              </a:solidFill>
                            </a:rPr>
                            <a:t>50%</a:t>
                          </a:r>
                          <a:endParaRPr lang="en-US" b="1" dirty="0">
                            <a:solidFill>
                              <a:srgbClr val="FF0000"/>
                            </a:solidFill>
                          </a:endParaRPr>
                        </a:p>
                      </a:txBody>
                      <a:tcPr/>
                    </a:tc>
                  </a:tr>
                  <a:tr h="301327">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50</a:t>
                          </a:r>
                          <a:endParaRPr lang="en-US" b="1" dirty="0"/>
                        </a:p>
                      </a:txBody>
                      <a:tcPr/>
                    </a:tc>
                    <a:tc>
                      <a:txBody>
                        <a:bodyPr/>
                        <a:lstStyle/>
                        <a:p>
                          <a:r>
                            <a:rPr lang="en-US" b="1" dirty="0" smtClean="0"/>
                            <a:t>1.02</a:t>
                          </a:r>
                          <a:endParaRPr lang="en-US" b="1" dirty="0"/>
                        </a:p>
                      </a:txBody>
                      <a:tcPr/>
                    </a:tc>
                    <a:tc>
                      <a:txBody>
                        <a:bodyPr/>
                        <a:lstStyle/>
                        <a:p>
                          <a:r>
                            <a:rPr lang="en-US" b="1" dirty="0" smtClean="0"/>
                            <a:t>61</a:t>
                          </a:r>
                          <a:endParaRPr lang="en-US" b="1" dirty="0"/>
                        </a:p>
                      </a:txBody>
                      <a:tcPr/>
                    </a:tc>
                    <a:tc>
                      <a:txBody>
                        <a:bodyPr/>
                        <a:lstStyle/>
                        <a:p>
                          <a:r>
                            <a:rPr lang="en-US" b="1" dirty="0" smtClean="0"/>
                            <a:t>50.02</a:t>
                          </a:r>
                          <a:endParaRPr lang="en-US" b="1" dirty="0"/>
                        </a:p>
                      </a:txBody>
                      <a:tcPr/>
                    </a:tc>
                    <a:tc>
                      <a:txBody>
                        <a:bodyPr/>
                        <a:lstStyle/>
                        <a:p>
                          <a:r>
                            <a:rPr lang="en-US" b="1" dirty="0" smtClean="0"/>
                            <a:t>82%</a:t>
                          </a:r>
                          <a:endParaRPr lang="en-US" b="1" dirty="0"/>
                        </a:p>
                      </a:txBody>
                      <a:tcPr/>
                    </a:tc>
                  </a:tr>
                  <a:tr h="301327">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100</a:t>
                          </a:r>
                          <a:endParaRPr lang="en-US" b="1" dirty="0"/>
                        </a:p>
                      </a:txBody>
                      <a:tcPr/>
                    </a:tc>
                    <a:tc>
                      <a:txBody>
                        <a:bodyPr/>
                        <a:lstStyle/>
                        <a:p>
                          <a:r>
                            <a:rPr lang="en-US" b="1" dirty="0" smtClean="0"/>
                            <a:t>0.5505</a:t>
                          </a:r>
                          <a:endParaRPr lang="en-US" b="1" dirty="0"/>
                        </a:p>
                      </a:txBody>
                      <a:tcPr/>
                    </a:tc>
                    <a:tc>
                      <a:txBody>
                        <a:bodyPr/>
                        <a:lstStyle/>
                        <a:p>
                          <a:r>
                            <a:rPr lang="en-US" b="1" dirty="0" smtClean="0"/>
                            <a:t>33</a:t>
                          </a:r>
                          <a:endParaRPr lang="en-US" b="1" dirty="0"/>
                        </a:p>
                      </a:txBody>
                      <a:tcPr/>
                    </a:tc>
                    <a:tc>
                      <a:txBody>
                        <a:bodyPr/>
                        <a:lstStyle/>
                        <a:p>
                          <a:r>
                            <a:rPr lang="en-US" b="1" dirty="0" smtClean="0"/>
                            <a:t>30.31</a:t>
                          </a:r>
                          <a:endParaRPr lang="en-US" b="1" dirty="0"/>
                        </a:p>
                      </a:txBody>
                      <a:tcPr/>
                    </a:tc>
                    <a:tc>
                      <a:txBody>
                        <a:bodyPr/>
                        <a:lstStyle/>
                        <a:p>
                          <a:r>
                            <a:rPr lang="en-US" b="1" dirty="0" smtClean="0"/>
                            <a:t>92%</a:t>
                          </a:r>
                          <a:endParaRPr lang="en-US" b="1" dirty="0"/>
                        </a:p>
                      </a:txBody>
                      <a:tcPr/>
                    </a:tc>
                  </a:tr>
                  <a:tr h="301327">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500</a:t>
                          </a:r>
                          <a:endParaRPr lang="en-US" b="1" dirty="0"/>
                        </a:p>
                      </a:txBody>
                      <a:tcPr/>
                    </a:tc>
                    <a:tc>
                      <a:txBody>
                        <a:bodyPr/>
                        <a:lstStyle/>
                        <a:p>
                          <a:r>
                            <a:rPr lang="en-US" b="1" dirty="0" smtClean="0"/>
                            <a:t>0.118</a:t>
                          </a:r>
                          <a:endParaRPr lang="en-US" b="1" dirty="0"/>
                        </a:p>
                      </a:txBody>
                      <a:tcPr/>
                    </a:tc>
                    <a:tc>
                      <a:txBody>
                        <a:bodyPr/>
                        <a:lstStyle/>
                        <a:p>
                          <a:r>
                            <a:rPr lang="en-US" b="1" dirty="0" smtClean="0"/>
                            <a:t>7.08</a:t>
                          </a:r>
                          <a:endParaRPr lang="en-US" b="1" dirty="0"/>
                        </a:p>
                      </a:txBody>
                      <a:tcPr/>
                    </a:tc>
                    <a:tc>
                      <a:txBody>
                        <a:bodyPr/>
                        <a:lstStyle/>
                        <a:p>
                          <a:r>
                            <a:rPr lang="en-US" b="1" dirty="0" smtClean="0"/>
                            <a:t>6.96</a:t>
                          </a:r>
                          <a:endParaRPr lang="en-US" b="1" dirty="0"/>
                        </a:p>
                      </a:txBody>
                      <a:tcPr/>
                    </a:tc>
                    <a:tc>
                      <a:txBody>
                        <a:bodyPr/>
                        <a:lstStyle/>
                        <a:p>
                          <a:r>
                            <a:rPr lang="en-US" b="1" dirty="0" smtClean="0"/>
                            <a:t>98%</a:t>
                          </a:r>
                          <a:endParaRPr lang="en-US" b="1"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1423103245"/>
                  </p:ext>
                </p:extLst>
              </p:nvPr>
            </p:nvGraphicFramePr>
            <p:xfrm>
              <a:off x="0" y="0"/>
              <a:ext cx="7135380" cy="2194560"/>
            </p:xfrm>
            <a:graphic>
              <a:graphicData uri="http://schemas.openxmlformats.org/drawingml/2006/table">
                <a:tbl>
                  <a:tblPr firstRow="1" bandRow="1">
                    <a:tableStyleId>{5C22544A-7EE6-4342-B048-85BDC9FD1C3A}</a:tableStyleId>
                  </a:tblPr>
                  <a:tblGrid>
                    <a:gridCol w="1019340"/>
                    <a:gridCol w="1019340"/>
                    <a:gridCol w="1019340"/>
                    <a:gridCol w="1019340"/>
                    <a:gridCol w="1019340"/>
                    <a:gridCol w="1019340"/>
                    <a:gridCol w="1019340"/>
                  </a:tblGrid>
                  <a:tr h="365760">
                    <a:tc>
                      <a:txBody>
                        <a:bodyPr/>
                        <a:lstStyle/>
                        <a:p>
                          <a:endParaRPr lang="en-US"/>
                        </a:p>
                      </a:txBody>
                      <a:tcPr>
                        <a:blipFill rotWithShape="0">
                          <a:blip r:embed="rId2"/>
                          <a:stretch>
                            <a:fillRect l="-1198" t="-3333" r="-603593" b="-526667"/>
                          </a:stretch>
                        </a:blipFill>
                      </a:tcPr>
                    </a:tc>
                    <a:tc>
                      <a:txBody>
                        <a:bodyPr/>
                        <a:lstStyle/>
                        <a:p>
                          <a:endParaRPr lang="en-US"/>
                        </a:p>
                      </a:txBody>
                      <a:tcPr>
                        <a:blipFill rotWithShape="0">
                          <a:blip r:embed="rId2"/>
                          <a:stretch>
                            <a:fillRect l="-100595" t="-3333" r="-500000" b="-526667"/>
                          </a:stretch>
                        </a:blipFill>
                      </a:tcPr>
                    </a:tc>
                    <a:tc>
                      <a:txBody>
                        <a:bodyPr/>
                        <a:lstStyle/>
                        <a:p>
                          <a:endParaRPr lang="en-US"/>
                        </a:p>
                      </a:txBody>
                      <a:tcPr>
                        <a:blipFill rotWithShape="0">
                          <a:blip r:embed="rId2"/>
                          <a:stretch>
                            <a:fillRect l="-201796" t="-3333" r="-402994" b="-526667"/>
                          </a:stretch>
                        </a:blipFill>
                      </a:tcPr>
                    </a:tc>
                    <a:tc>
                      <a:txBody>
                        <a:bodyPr/>
                        <a:lstStyle/>
                        <a:p>
                          <a:endParaRPr lang="en-US"/>
                        </a:p>
                      </a:txBody>
                      <a:tcPr>
                        <a:blipFill rotWithShape="0">
                          <a:blip r:embed="rId2"/>
                          <a:stretch>
                            <a:fillRect l="-301796" t="-3333" r="-302994" b="-526667"/>
                          </a:stretch>
                        </a:blipFill>
                      </a:tcPr>
                    </a:tc>
                    <a:tc>
                      <a:txBody>
                        <a:bodyPr/>
                        <a:lstStyle/>
                        <a:p>
                          <a:endParaRPr lang="en-US"/>
                        </a:p>
                      </a:txBody>
                      <a:tcPr>
                        <a:blipFill rotWithShape="0">
                          <a:blip r:embed="rId2"/>
                          <a:stretch>
                            <a:fillRect l="-401796" t="-3333" r="-202994" b="-526667"/>
                          </a:stretch>
                        </a:blipFill>
                      </a:tcPr>
                    </a:tc>
                    <a:tc>
                      <a:txBody>
                        <a:bodyPr/>
                        <a:lstStyle/>
                        <a:p>
                          <a:endParaRPr lang="en-US"/>
                        </a:p>
                      </a:txBody>
                      <a:tcPr>
                        <a:blipFill rotWithShape="0">
                          <a:blip r:embed="rId2"/>
                          <a:stretch>
                            <a:fillRect l="-498810" t="-3333" r="-101786" b="-526667"/>
                          </a:stretch>
                        </a:blipFill>
                      </a:tcPr>
                    </a:tc>
                    <a:tc>
                      <a:txBody>
                        <a:bodyPr/>
                        <a:lstStyle/>
                        <a:p>
                          <a:endParaRPr lang="en-US"/>
                        </a:p>
                      </a:txBody>
                      <a:tcPr>
                        <a:blipFill rotWithShape="0">
                          <a:blip r:embed="rId2"/>
                          <a:stretch>
                            <a:fillRect l="-602395" t="-3333" r="-2395" b="-526667"/>
                          </a:stretch>
                        </a:blipFill>
                      </a:tcPr>
                    </a:tc>
                  </a:tr>
                  <a:tr h="365760">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a:t>
                          </a:r>
                          <a:endParaRPr lang="en-US" b="1" dirty="0"/>
                        </a:p>
                      </a:txBody>
                      <a:tcPr/>
                    </a:tc>
                    <a:tc>
                      <a:txBody>
                        <a:bodyPr/>
                        <a:lstStyle/>
                        <a:p>
                          <a:r>
                            <a:rPr lang="en-US" b="1" dirty="0" smtClean="0"/>
                            <a:t>4.29</a:t>
                          </a:r>
                          <a:endParaRPr lang="en-US" b="1" dirty="0"/>
                        </a:p>
                      </a:txBody>
                      <a:tcPr/>
                    </a:tc>
                    <a:tc>
                      <a:txBody>
                        <a:bodyPr/>
                        <a:lstStyle/>
                        <a:p>
                          <a:r>
                            <a:rPr lang="en-US" b="1" dirty="0" smtClean="0"/>
                            <a:t>257</a:t>
                          </a:r>
                          <a:endParaRPr lang="en-US" b="1" dirty="0"/>
                        </a:p>
                      </a:txBody>
                      <a:tcPr/>
                    </a:tc>
                    <a:tc>
                      <a:txBody>
                        <a:bodyPr/>
                        <a:lstStyle/>
                        <a:p>
                          <a:r>
                            <a:rPr lang="en-US" b="1" dirty="0" smtClean="0"/>
                            <a:t>92.02</a:t>
                          </a:r>
                          <a:endParaRPr lang="en-US" b="1" dirty="0"/>
                        </a:p>
                      </a:txBody>
                      <a:tcPr/>
                    </a:tc>
                    <a:tc>
                      <a:txBody>
                        <a:bodyPr/>
                        <a:lstStyle/>
                        <a:p>
                          <a:r>
                            <a:rPr lang="en-US" b="1" dirty="0" smtClean="0"/>
                            <a:t>36%</a:t>
                          </a:r>
                          <a:endParaRPr lang="en-US" b="1" dirty="0"/>
                        </a:p>
                      </a:txBody>
                      <a:tcPr/>
                    </a:tc>
                  </a:tr>
                  <a:tr h="365760">
                    <a:tc>
                      <a:txBody>
                        <a:bodyPr/>
                        <a:lstStyle/>
                        <a:p>
                          <a:r>
                            <a:rPr lang="en-US" b="1" dirty="0" smtClean="0">
                              <a:solidFill>
                                <a:srgbClr val="FF0000"/>
                              </a:solidFill>
                            </a:rPr>
                            <a:t>60</a:t>
                          </a:r>
                          <a:endParaRPr lang="en-US" b="1" dirty="0">
                            <a:solidFill>
                              <a:srgbClr val="FF0000"/>
                            </a:solidFill>
                          </a:endParaRPr>
                        </a:p>
                      </a:txBody>
                      <a:tcPr/>
                    </a:tc>
                    <a:tc>
                      <a:txBody>
                        <a:bodyPr/>
                        <a:lstStyle/>
                        <a:p>
                          <a:r>
                            <a:rPr lang="en-US" b="1" dirty="0" smtClean="0">
                              <a:solidFill>
                                <a:srgbClr val="FF0000"/>
                              </a:solidFill>
                            </a:rPr>
                            <a:t>9</a:t>
                          </a:r>
                          <a:endParaRPr lang="en-US" b="1" dirty="0">
                            <a:solidFill>
                              <a:srgbClr val="FF0000"/>
                            </a:solidFill>
                          </a:endParaRPr>
                        </a:p>
                      </a:txBody>
                      <a:tcPr/>
                    </a:tc>
                    <a:tc>
                      <a:txBody>
                        <a:bodyPr/>
                        <a:lstStyle/>
                        <a:p>
                          <a:r>
                            <a:rPr lang="en-US" b="1" dirty="0" smtClean="0">
                              <a:solidFill>
                                <a:srgbClr val="FF0000"/>
                              </a:solidFill>
                            </a:rPr>
                            <a:t>9</a:t>
                          </a:r>
                          <a:endParaRPr lang="en-US" b="1" dirty="0">
                            <a:solidFill>
                              <a:srgbClr val="FF0000"/>
                            </a:solidFill>
                          </a:endParaRPr>
                        </a:p>
                      </a:txBody>
                      <a:tcPr/>
                    </a:tc>
                    <a:tc>
                      <a:txBody>
                        <a:bodyPr/>
                        <a:lstStyle/>
                        <a:p>
                          <a:r>
                            <a:rPr lang="en-US" b="1" dirty="0" smtClean="0">
                              <a:solidFill>
                                <a:srgbClr val="FF0000"/>
                              </a:solidFill>
                            </a:rPr>
                            <a:t>3.333</a:t>
                          </a:r>
                          <a:endParaRPr lang="en-US" b="1" dirty="0">
                            <a:solidFill>
                              <a:srgbClr val="FF0000"/>
                            </a:solidFill>
                          </a:endParaRPr>
                        </a:p>
                      </a:txBody>
                      <a:tcPr/>
                    </a:tc>
                    <a:tc>
                      <a:txBody>
                        <a:bodyPr/>
                        <a:lstStyle/>
                        <a:p>
                          <a:r>
                            <a:rPr lang="en-US" b="1" dirty="0" smtClean="0">
                              <a:solidFill>
                                <a:srgbClr val="FF0000"/>
                              </a:solidFill>
                            </a:rPr>
                            <a:t>200</a:t>
                          </a:r>
                          <a:endParaRPr lang="en-US" b="1" dirty="0">
                            <a:solidFill>
                              <a:srgbClr val="FF0000"/>
                            </a:solidFill>
                          </a:endParaRPr>
                        </a:p>
                      </a:txBody>
                      <a:tcPr/>
                    </a:tc>
                    <a:tc>
                      <a:txBody>
                        <a:bodyPr/>
                        <a:lstStyle/>
                        <a:p>
                          <a:r>
                            <a:rPr lang="en-US" b="1" dirty="0" smtClean="0">
                              <a:solidFill>
                                <a:srgbClr val="FF0000"/>
                              </a:solidFill>
                            </a:rPr>
                            <a:t>100</a:t>
                          </a:r>
                          <a:endParaRPr lang="en-US" b="1" dirty="0">
                            <a:solidFill>
                              <a:srgbClr val="FF0000"/>
                            </a:solidFill>
                          </a:endParaRPr>
                        </a:p>
                      </a:txBody>
                      <a:tcPr/>
                    </a:tc>
                    <a:tc>
                      <a:txBody>
                        <a:bodyPr/>
                        <a:lstStyle/>
                        <a:p>
                          <a:r>
                            <a:rPr lang="en-US" b="1" dirty="0" smtClean="0">
                              <a:solidFill>
                                <a:srgbClr val="FF0000"/>
                              </a:solidFill>
                            </a:rPr>
                            <a:t>50%</a:t>
                          </a:r>
                          <a:endParaRPr lang="en-US" b="1" dirty="0">
                            <a:solidFill>
                              <a:srgbClr val="FF0000"/>
                            </a:solidFill>
                          </a:endParaRPr>
                        </a:p>
                      </a:txBody>
                      <a:tcPr/>
                    </a:tc>
                  </a:tr>
                  <a:tr h="365760">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50</a:t>
                          </a:r>
                          <a:endParaRPr lang="en-US" b="1" dirty="0"/>
                        </a:p>
                      </a:txBody>
                      <a:tcPr/>
                    </a:tc>
                    <a:tc>
                      <a:txBody>
                        <a:bodyPr/>
                        <a:lstStyle/>
                        <a:p>
                          <a:r>
                            <a:rPr lang="en-US" b="1" dirty="0" smtClean="0"/>
                            <a:t>1.02</a:t>
                          </a:r>
                          <a:endParaRPr lang="en-US" b="1" dirty="0"/>
                        </a:p>
                      </a:txBody>
                      <a:tcPr/>
                    </a:tc>
                    <a:tc>
                      <a:txBody>
                        <a:bodyPr/>
                        <a:lstStyle/>
                        <a:p>
                          <a:r>
                            <a:rPr lang="en-US" b="1" dirty="0" smtClean="0"/>
                            <a:t>61</a:t>
                          </a:r>
                          <a:endParaRPr lang="en-US" b="1" dirty="0"/>
                        </a:p>
                      </a:txBody>
                      <a:tcPr/>
                    </a:tc>
                    <a:tc>
                      <a:txBody>
                        <a:bodyPr/>
                        <a:lstStyle/>
                        <a:p>
                          <a:r>
                            <a:rPr lang="en-US" b="1" dirty="0" smtClean="0"/>
                            <a:t>50.02</a:t>
                          </a:r>
                          <a:endParaRPr lang="en-US" b="1" dirty="0"/>
                        </a:p>
                      </a:txBody>
                      <a:tcPr/>
                    </a:tc>
                    <a:tc>
                      <a:txBody>
                        <a:bodyPr/>
                        <a:lstStyle/>
                        <a:p>
                          <a:r>
                            <a:rPr lang="en-US" b="1" dirty="0" smtClean="0"/>
                            <a:t>82%</a:t>
                          </a:r>
                          <a:endParaRPr lang="en-US" b="1" dirty="0"/>
                        </a:p>
                      </a:txBody>
                      <a:tcPr/>
                    </a:tc>
                  </a:tr>
                  <a:tr h="365760">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100</a:t>
                          </a:r>
                          <a:endParaRPr lang="en-US" b="1" dirty="0"/>
                        </a:p>
                      </a:txBody>
                      <a:tcPr/>
                    </a:tc>
                    <a:tc>
                      <a:txBody>
                        <a:bodyPr/>
                        <a:lstStyle/>
                        <a:p>
                          <a:r>
                            <a:rPr lang="en-US" b="1" dirty="0" smtClean="0"/>
                            <a:t>0.5505</a:t>
                          </a:r>
                          <a:endParaRPr lang="en-US" b="1" dirty="0"/>
                        </a:p>
                      </a:txBody>
                      <a:tcPr/>
                    </a:tc>
                    <a:tc>
                      <a:txBody>
                        <a:bodyPr/>
                        <a:lstStyle/>
                        <a:p>
                          <a:r>
                            <a:rPr lang="en-US" b="1" dirty="0" smtClean="0"/>
                            <a:t>33</a:t>
                          </a:r>
                          <a:endParaRPr lang="en-US" b="1" dirty="0"/>
                        </a:p>
                      </a:txBody>
                      <a:tcPr/>
                    </a:tc>
                    <a:tc>
                      <a:txBody>
                        <a:bodyPr/>
                        <a:lstStyle/>
                        <a:p>
                          <a:r>
                            <a:rPr lang="en-US" b="1" dirty="0" smtClean="0"/>
                            <a:t>30.31</a:t>
                          </a:r>
                          <a:endParaRPr lang="en-US" b="1" dirty="0"/>
                        </a:p>
                      </a:txBody>
                      <a:tcPr/>
                    </a:tc>
                    <a:tc>
                      <a:txBody>
                        <a:bodyPr/>
                        <a:lstStyle/>
                        <a:p>
                          <a:r>
                            <a:rPr lang="en-US" b="1" dirty="0" smtClean="0"/>
                            <a:t>92%</a:t>
                          </a:r>
                          <a:endParaRPr lang="en-US" b="1" dirty="0"/>
                        </a:p>
                      </a:txBody>
                      <a:tcPr/>
                    </a:tc>
                  </a:tr>
                  <a:tr h="365760">
                    <a:tc>
                      <a:txBody>
                        <a:bodyPr/>
                        <a:lstStyle/>
                        <a:p>
                          <a:r>
                            <a:rPr lang="en-US" b="1" dirty="0" smtClean="0"/>
                            <a:t>60</a:t>
                          </a:r>
                          <a:endParaRPr lang="en-US" b="1" dirty="0"/>
                        </a:p>
                      </a:txBody>
                      <a:tcPr/>
                    </a:tc>
                    <a:tc>
                      <a:txBody>
                        <a:bodyPr/>
                        <a:lstStyle/>
                        <a:p>
                          <a:r>
                            <a:rPr lang="en-US" b="1" dirty="0" smtClean="0"/>
                            <a:t>9</a:t>
                          </a:r>
                          <a:endParaRPr lang="en-US" b="1" dirty="0"/>
                        </a:p>
                      </a:txBody>
                      <a:tcPr/>
                    </a:tc>
                    <a:tc>
                      <a:txBody>
                        <a:bodyPr/>
                        <a:lstStyle/>
                        <a:p>
                          <a:r>
                            <a:rPr lang="en-US" b="1" dirty="0" smtClean="0"/>
                            <a:t>500</a:t>
                          </a:r>
                          <a:endParaRPr lang="en-US" b="1" dirty="0"/>
                        </a:p>
                      </a:txBody>
                      <a:tcPr/>
                    </a:tc>
                    <a:tc>
                      <a:txBody>
                        <a:bodyPr/>
                        <a:lstStyle/>
                        <a:p>
                          <a:r>
                            <a:rPr lang="en-US" b="1" dirty="0" smtClean="0"/>
                            <a:t>0.118</a:t>
                          </a:r>
                          <a:endParaRPr lang="en-US" b="1" dirty="0"/>
                        </a:p>
                      </a:txBody>
                      <a:tcPr/>
                    </a:tc>
                    <a:tc>
                      <a:txBody>
                        <a:bodyPr/>
                        <a:lstStyle/>
                        <a:p>
                          <a:r>
                            <a:rPr lang="en-US" b="1" dirty="0" smtClean="0"/>
                            <a:t>7.08</a:t>
                          </a:r>
                          <a:endParaRPr lang="en-US" b="1" dirty="0"/>
                        </a:p>
                      </a:txBody>
                      <a:tcPr/>
                    </a:tc>
                    <a:tc>
                      <a:txBody>
                        <a:bodyPr/>
                        <a:lstStyle/>
                        <a:p>
                          <a:r>
                            <a:rPr lang="en-US" b="1" dirty="0" smtClean="0"/>
                            <a:t>6.96</a:t>
                          </a:r>
                          <a:endParaRPr lang="en-US" b="1" dirty="0"/>
                        </a:p>
                      </a:txBody>
                      <a:tcPr/>
                    </a:tc>
                    <a:tc>
                      <a:txBody>
                        <a:bodyPr/>
                        <a:lstStyle/>
                        <a:p>
                          <a:r>
                            <a:rPr lang="en-US" b="1" dirty="0" smtClean="0"/>
                            <a:t>98%</a:t>
                          </a:r>
                          <a:endParaRPr lang="en-US" b="1" dirty="0"/>
                        </a:p>
                      </a:txBody>
                      <a:tcPr/>
                    </a:tc>
                  </a:tr>
                </a:tbl>
              </a:graphicData>
            </a:graphic>
          </p:graphicFrame>
        </mc:Fallback>
      </mc:AlternateContent>
      <p:pic>
        <p:nvPicPr>
          <p:cNvPr id="14" name="Picture 13">
            <a:extLst>
              <a:ext uri="{FF2B5EF4-FFF2-40B4-BE49-F238E27FC236}">
                <a16:creationId xmlns="" xmlns:a16="http://schemas.microsoft.com/office/drawing/2014/main" id="{285557C8-AA25-446A-A546-0C050F0C1210}"/>
              </a:ext>
            </a:extLst>
          </p:cNvPr>
          <p:cNvPicPr>
            <a:picLocks noChangeAspect="1"/>
          </p:cNvPicPr>
          <p:nvPr/>
        </p:nvPicPr>
        <p:blipFill>
          <a:blip r:embed="rId3"/>
          <a:stretch>
            <a:fillRect/>
          </a:stretch>
        </p:blipFill>
        <p:spPr>
          <a:xfrm>
            <a:off x="0" y="2326791"/>
            <a:ext cx="4984791" cy="4517756"/>
          </a:xfrm>
          <a:prstGeom prst="rect">
            <a:avLst/>
          </a:prstGeom>
        </p:spPr>
      </p:pic>
    </p:spTree>
    <p:extLst>
      <p:ext uri="{BB962C8B-B14F-4D97-AF65-F5344CB8AC3E}">
        <p14:creationId xmlns:p14="http://schemas.microsoft.com/office/powerpoint/2010/main" val="20093435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3D073E-2CDF-4532-A65B-F2A784AEDCD5}"/>
              </a:ext>
            </a:extLst>
          </p:cNvPr>
          <p:cNvSpPr>
            <a:spLocks noGrp="1"/>
          </p:cNvSpPr>
          <p:nvPr>
            <p:ph type="title"/>
          </p:nvPr>
        </p:nvSpPr>
        <p:spPr>
          <a:xfrm>
            <a:off x="670560" y="370828"/>
            <a:ext cx="10515600" cy="938497"/>
          </a:xfrm>
        </p:spPr>
        <p:txBody>
          <a:bodyPr>
            <a:normAutofit/>
          </a:bodyPr>
          <a:lstStyle/>
          <a:p>
            <a:r>
              <a:rPr lang="en-US" sz="4000" b="1" dirty="0">
                <a:solidFill>
                  <a:srgbClr val="0070C0"/>
                </a:solidFill>
                <a:latin typeface="Times New Roman" panose="02020603050405020304" pitchFamily="18" charset="0"/>
                <a:cs typeface="Times New Roman" panose="02020603050405020304" pitchFamily="18" charset="0"/>
              </a:rPr>
              <a:t>Maximum Power Transfer Theorem - Example</a:t>
            </a:r>
          </a:p>
        </p:txBody>
      </p:sp>
      <p:sp>
        <p:nvSpPr>
          <p:cNvPr id="12" name="Slide Number Placeholder 11">
            <a:extLst>
              <a:ext uri="{FF2B5EF4-FFF2-40B4-BE49-F238E27FC236}">
                <a16:creationId xmlns="" xmlns:a16="http://schemas.microsoft.com/office/drawing/2014/main" id="{A380A36E-7A87-4893-BD79-06CFA0A5B4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599770-846E-4E7E-B365-A342E0305C36}"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a:extLst>
              <a:ext uri="{FF2B5EF4-FFF2-40B4-BE49-F238E27FC236}">
                <a16:creationId xmlns="" xmlns:a16="http://schemas.microsoft.com/office/drawing/2014/main" id="{BB2B4443-C3E9-42C4-9D7F-D10E26A76E01}"/>
              </a:ext>
            </a:extLst>
          </p:cNvPr>
          <p:cNvPicPr>
            <a:picLocks noChangeAspect="1"/>
          </p:cNvPicPr>
          <p:nvPr/>
        </p:nvPicPr>
        <p:blipFill>
          <a:blip r:embed="rId2"/>
          <a:stretch>
            <a:fillRect/>
          </a:stretch>
        </p:blipFill>
        <p:spPr>
          <a:xfrm>
            <a:off x="6949440" y="1650365"/>
            <a:ext cx="4861560" cy="2473177"/>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 xmlns:a16="http://schemas.microsoft.com/office/drawing/2014/main" id="{52B9701F-8A6E-4977-B6E6-3BE7FBD7A693}"/>
                  </a:ext>
                </a:extLst>
              </p:cNvPr>
              <p:cNvSpPr/>
              <p:nvPr/>
            </p:nvSpPr>
            <p:spPr>
              <a:xfrm>
                <a:off x="731520" y="1551244"/>
                <a:ext cx="6522720" cy="1200329"/>
              </a:xfrm>
              <a:prstGeom prst="rect">
                <a:avLst/>
              </a:prstGeom>
            </p:spPr>
            <p:txBody>
              <a:bodyPr wrap="square">
                <a:spAutoFit/>
              </a:bodyPr>
              <a:lstStyle/>
              <a:p>
                <a:r>
                  <a:rPr lang="en-US" dirty="0">
                    <a:solidFill>
                      <a:srgbClr val="242021"/>
                    </a:solidFill>
                    <a:latin typeface="Times New Roman" panose="02020603050405020304" pitchFamily="18" charset="0"/>
                    <a:cs typeface="Times New Roman" panose="02020603050405020304" pitchFamily="18" charset="0"/>
                  </a:rPr>
                  <a:t>1 - Find the value of </a:t>
                </a:r>
                <a14:m>
                  <m:oMath xmlns:m="http://schemas.openxmlformats.org/officeDocument/2006/math">
                    <m:sSub>
                      <m:sSubPr>
                        <m:ctrlPr>
                          <a:rPr lang="en-US" b="0" i="1" smtClean="0">
                            <a:solidFill>
                              <a:srgbClr val="242021"/>
                            </a:solidFill>
                            <a:latin typeface="Cambria Math" panose="02040503050406030204" pitchFamily="18" charset="0"/>
                          </a:rPr>
                        </m:ctrlPr>
                      </m:sSubPr>
                      <m:e>
                        <m:r>
                          <a:rPr lang="en-US" b="0" i="1" smtClean="0">
                            <a:solidFill>
                              <a:srgbClr val="242021"/>
                            </a:solidFill>
                            <a:latin typeface="Cambria Math" panose="02040503050406030204" pitchFamily="18" charset="0"/>
                          </a:rPr>
                          <m:t>𝑅</m:t>
                        </m:r>
                      </m:e>
                      <m:sub>
                        <m:r>
                          <a:rPr lang="en-US" b="0" i="1" smtClean="0">
                            <a:solidFill>
                              <a:srgbClr val="242021"/>
                            </a:solidFill>
                            <a:latin typeface="Cambria Math" panose="02040503050406030204" pitchFamily="18" charset="0"/>
                          </a:rPr>
                          <m:t>𝐿</m:t>
                        </m:r>
                      </m:sub>
                    </m:sSub>
                  </m:oMath>
                </a14:m>
                <a:r>
                  <a:rPr lang="en-US" sz="800" i="1" dirty="0">
                    <a:solidFill>
                      <a:srgbClr val="242021"/>
                    </a:solidFill>
                    <a:latin typeface="Times New Roman" panose="02020603050405020304" pitchFamily="18" charset="0"/>
                    <a:cs typeface="Times New Roman" panose="02020603050405020304" pitchFamily="18" charset="0"/>
                  </a:rPr>
                  <a:t> </a:t>
                </a:r>
                <a:r>
                  <a:rPr lang="en-US" dirty="0">
                    <a:solidFill>
                      <a:srgbClr val="242021"/>
                    </a:solidFill>
                    <a:latin typeface="Times New Roman" panose="02020603050405020304" pitchFamily="18" charset="0"/>
                    <a:cs typeface="Times New Roman" panose="02020603050405020304" pitchFamily="18" charset="0"/>
                  </a:rPr>
                  <a:t>for maximum power to the load</a:t>
                </a:r>
              </a:p>
              <a:p>
                <a:r>
                  <a:rPr lang="en-US" dirty="0">
                    <a:solidFill>
                      <a:srgbClr val="242021"/>
                    </a:solidFill>
                    <a:latin typeface="Times New Roman" panose="02020603050405020304" pitchFamily="18" charset="0"/>
                    <a:cs typeface="Times New Roman" panose="02020603050405020304" pitchFamily="18" charset="0"/>
                  </a:rPr>
                  <a:t>2 - Find the maximum power to the load</a:t>
                </a:r>
              </a:p>
              <a:p>
                <a:r>
                  <a:rPr lang="en-US" dirty="0">
                    <a:solidFill>
                      <a:srgbClr val="242021"/>
                    </a:solidFill>
                    <a:latin typeface="Times New Roman" panose="02020603050405020304" pitchFamily="18" charset="0"/>
                    <a:cs typeface="Times New Roman" panose="02020603050405020304" pitchFamily="18" charset="0"/>
                  </a:rPr>
                  <a:t>3 - Find the value of </a:t>
                </a:r>
                <a14:m>
                  <m:oMath xmlns:m="http://schemas.openxmlformats.org/officeDocument/2006/math">
                    <m:sSub>
                      <m:sSubPr>
                        <m:ctrlPr>
                          <a:rPr lang="en-US" b="0" i="1" smtClean="0">
                            <a:solidFill>
                              <a:srgbClr val="242021"/>
                            </a:solidFill>
                            <a:latin typeface="Cambria Math" panose="02040503050406030204" pitchFamily="18" charset="0"/>
                          </a:rPr>
                        </m:ctrlPr>
                      </m:sSubPr>
                      <m:e>
                        <m:r>
                          <a:rPr lang="en-US" b="0" i="1" smtClean="0">
                            <a:solidFill>
                              <a:srgbClr val="242021"/>
                            </a:solidFill>
                            <a:latin typeface="Cambria Math" panose="02040503050406030204" pitchFamily="18" charset="0"/>
                          </a:rPr>
                          <m:t>𝑅</m:t>
                        </m:r>
                      </m:e>
                      <m:sub>
                        <m:r>
                          <a:rPr lang="en-US" b="0" i="1" smtClean="0">
                            <a:solidFill>
                              <a:srgbClr val="242021"/>
                            </a:solidFill>
                            <a:latin typeface="Cambria Math" panose="02040503050406030204" pitchFamily="18" charset="0"/>
                          </a:rPr>
                          <m:t>𝐿</m:t>
                        </m:r>
                      </m:sub>
                    </m:sSub>
                  </m:oMath>
                </a14:m>
                <a:r>
                  <a:rPr lang="en-US" dirty="0">
                    <a:latin typeface="Times New Roman" panose="02020603050405020304" pitchFamily="18" charset="0"/>
                    <a:cs typeface="Times New Roman" panose="02020603050405020304" pitchFamily="18" charset="0"/>
                  </a:rPr>
                  <a:t> that would result in an efficiency of 75%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id="{52B9701F-8A6E-4977-B6E6-3BE7FBD7A693}"/>
                  </a:ext>
                </a:extLst>
              </p:cNvPr>
              <p:cNvSpPr>
                <a:spLocks noRot="1" noChangeAspect="1" noMove="1" noResize="1" noEditPoints="1" noAdjustHandles="1" noChangeArrowheads="1" noChangeShapeType="1" noTextEdit="1"/>
              </p:cNvSpPr>
              <p:nvPr/>
            </p:nvSpPr>
            <p:spPr>
              <a:xfrm>
                <a:off x="731520" y="1551244"/>
                <a:ext cx="6522720" cy="1200329"/>
              </a:xfrm>
              <a:prstGeom prst="rect">
                <a:avLst/>
              </a:prstGeom>
              <a:blipFill>
                <a:blip r:embed="rId3"/>
                <a:stretch>
                  <a:fillRect l="-748" t="-2538"/>
                </a:stretch>
              </a:blipFill>
            </p:spPr>
            <p:txBody>
              <a:bodyPr/>
              <a:lstStyle/>
              <a:p>
                <a:r>
                  <a:rPr lang="en-US">
                    <a:noFill/>
                  </a:rPr>
                  <a:t> </a:t>
                </a:r>
              </a:p>
            </p:txBody>
          </p:sp>
        </mc:Fallback>
      </mc:AlternateContent>
      <p:pic>
        <p:nvPicPr>
          <p:cNvPr id="14" name="Picture 13">
            <a:extLst>
              <a:ext uri="{FF2B5EF4-FFF2-40B4-BE49-F238E27FC236}">
                <a16:creationId xmlns="" xmlns:a16="http://schemas.microsoft.com/office/drawing/2014/main" id="{50E3F03E-F8AD-4756-8544-86503FD02E23}"/>
              </a:ext>
            </a:extLst>
          </p:cNvPr>
          <p:cNvPicPr>
            <a:picLocks noChangeAspect="1"/>
          </p:cNvPicPr>
          <p:nvPr/>
        </p:nvPicPr>
        <p:blipFill>
          <a:blip r:embed="rId4"/>
          <a:stretch>
            <a:fillRect/>
          </a:stretch>
        </p:blipFill>
        <p:spPr>
          <a:xfrm>
            <a:off x="1188403" y="3018892"/>
            <a:ext cx="2216576" cy="438926"/>
          </a:xfrm>
          <a:prstGeom prst="rect">
            <a:avLst/>
          </a:prstGeom>
        </p:spPr>
      </p:pic>
      <p:pic>
        <p:nvPicPr>
          <p:cNvPr id="15" name="Picture 14">
            <a:extLst>
              <a:ext uri="{FF2B5EF4-FFF2-40B4-BE49-F238E27FC236}">
                <a16:creationId xmlns="" xmlns:a16="http://schemas.microsoft.com/office/drawing/2014/main" id="{A9A0DA43-2DD7-40C5-8D9D-6E1BE64F2532}"/>
              </a:ext>
            </a:extLst>
          </p:cNvPr>
          <p:cNvPicPr>
            <a:picLocks noChangeAspect="1"/>
          </p:cNvPicPr>
          <p:nvPr/>
        </p:nvPicPr>
        <p:blipFill>
          <a:blip r:embed="rId5"/>
          <a:stretch>
            <a:fillRect/>
          </a:stretch>
        </p:blipFill>
        <p:spPr>
          <a:xfrm>
            <a:off x="985520" y="3845243"/>
            <a:ext cx="4922464" cy="2098358"/>
          </a:xfrm>
          <a:prstGeom prst="rect">
            <a:avLst/>
          </a:prstGeom>
        </p:spPr>
      </p:pic>
      <mc:AlternateContent xmlns:mc="http://schemas.openxmlformats.org/markup-compatibility/2006" xmlns:a14="http://schemas.microsoft.com/office/drawing/2010/main">
        <mc:Choice Requires="a14">
          <p:sp>
            <p:nvSpPr>
              <p:cNvPr id="16" name="Rectangle 15">
                <a:extLst>
                  <a:ext uri="{FF2B5EF4-FFF2-40B4-BE49-F238E27FC236}">
                    <a16:creationId xmlns="" xmlns:a16="http://schemas.microsoft.com/office/drawing/2014/main" id="{CA670F52-BC8F-4CBD-8A74-88B654B4FA15}"/>
                  </a:ext>
                </a:extLst>
              </p:cNvPr>
              <p:cNvSpPr/>
              <p:nvPr/>
            </p:nvSpPr>
            <p:spPr>
              <a:xfrm>
                <a:off x="5907984" y="4337730"/>
                <a:ext cx="6096000" cy="71929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242021"/>
                          </a:solidFill>
                          <a:latin typeface="Cambria Math" panose="02040503050406030204" pitchFamily="18" charset="0"/>
                          <a:cs typeface="Times New Roman" panose="02020603050405020304" pitchFamily="18" charset="0"/>
                        </a:rPr>
                        <m:t>𝜂</m:t>
                      </m:r>
                      <m:r>
                        <a:rPr lang="en-US" b="0" i="1" dirty="0" smtClean="0">
                          <a:solidFill>
                            <a:srgbClr val="242021"/>
                          </a:solidFill>
                          <a:latin typeface="Cambria Math" panose="02040503050406030204" pitchFamily="18" charset="0"/>
                          <a:cs typeface="Times New Roman" panose="02020603050405020304" pitchFamily="18" charset="0"/>
                        </a:rPr>
                        <m:t>=0.75=</m:t>
                      </m:r>
                      <m:f>
                        <m:fPr>
                          <m:ctrlPr>
                            <a:rPr lang="en-US" b="0" i="1" dirty="0" smtClean="0">
                              <a:solidFill>
                                <a:srgbClr val="242021"/>
                              </a:solidFill>
                              <a:latin typeface="Cambria Math" panose="02040503050406030204" pitchFamily="18" charset="0"/>
                              <a:cs typeface="Times New Roman" panose="02020603050405020304" pitchFamily="18" charset="0"/>
                            </a:rPr>
                          </m:ctrlPr>
                        </m:fPr>
                        <m:num>
                          <m:sSub>
                            <m:sSubPr>
                              <m:ctrlPr>
                                <a:rPr lang="en-US" b="0" i="1" dirty="0" smtClean="0">
                                  <a:solidFill>
                                    <a:srgbClr val="242021"/>
                                  </a:solidFill>
                                  <a:latin typeface="Cambria Math" panose="02040503050406030204" pitchFamily="18" charset="0"/>
                                  <a:cs typeface="Times New Roman" panose="02020603050405020304" pitchFamily="18" charset="0"/>
                                </a:rPr>
                              </m:ctrlPr>
                            </m:sSubPr>
                            <m:e>
                              <m:r>
                                <a:rPr lang="en-US" b="0" i="1" dirty="0" smtClean="0">
                                  <a:solidFill>
                                    <a:srgbClr val="242021"/>
                                  </a:solidFill>
                                  <a:latin typeface="Cambria Math" panose="02040503050406030204" pitchFamily="18" charset="0"/>
                                  <a:cs typeface="Times New Roman" panose="02020603050405020304" pitchFamily="18" charset="0"/>
                                </a:rPr>
                                <m:t>𝑃</m:t>
                              </m:r>
                            </m:e>
                            <m:sub>
                              <m:r>
                                <a:rPr lang="en-US" b="0" i="1" dirty="0" smtClean="0">
                                  <a:solidFill>
                                    <a:srgbClr val="242021"/>
                                  </a:solidFill>
                                  <a:latin typeface="Cambria Math" panose="02040503050406030204" pitchFamily="18" charset="0"/>
                                  <a:cs typeface="Times New Roman" panose="02020603050405020304" pitchFamily="18" charset="0"/>
                                </a:rPr>
                                <m:t>𝐿</m:t>
                              </m:r>
                            </m:sub>
                          </m:sSub>
                        </m:num>
                        <m:den>
                          <m:sSub>
                            <m:sSubPr>
                              <m:ctrlPr>
                                <a:rPr lang="en-US" b="0" i="1" dirty="0" smtClean="0">
                                  <a:solidFill>
                                    <a:srgbClr val="242021"/>
                                  </a:solidFill>
                                  <a:latin typeface="Cambria Math" panose="02040503050406030204" pitchFamily="18" charset="0"/>
                                  <a:cs typeface="Times New Roman" panose="02020603050405020304" pitchFamily="18" charset="0"/>
                                </a:rPr>
                              </m:ctrlPr>
                            </m:sSubPr>
                            <m:e>
                              <m:r>
                                <a:rPr lang="en-US" b="0" i="1" dirty="0" smtClean="0">
                                  <a:solidFill>
                                    <a:srgbClr val="242021"/>
                                  </a:solidFill>
                                  <a:latin typeface="Cambria Math" panose="02040503050406030204" pitchFamily="18" charset="0"/>
                                  <a:cs typeface="Times New Roman" panose="02020603050405020304" pitchFamily="18" charset="0"/>
                                </a:rPr>
                                <m:t>𝑃</m:t>
                              </m:r>
                            </m:e>
                            <m:sub>
                              <m:r>
                                <a:rPr lang="en-US" b="0" i="1" dirty="0" smtClean="0">
                                  <a:solidFill>
                                    <a:srgbClr val="242021"/>
                                  </a:solidFill>
                                  <a:latin typeface="Cambria Math" panose="02040503050406030204" pitchFamily="18" charset="0"/>
                                  <a:cs typeface="Times New Roman" panose="02020603050405020304" pitchFamily="18" charset="0"/>
                                </a:rPr>
                                <m:t>𝐸</m:t>
                              </m:r>
                            </m:sub>
                          </m:sSub>
                        </m:den>
                      </m:f>
                      <m:r>
                        <a:rPr lang="en-US" b="0" i="1" dirty="0" smtClean="0">
                          <a:solidFill>
                            <a:srgbClr val="242021"/>
                          </a:solidFill>
                          <a:latin typeface="Cambria Math" panose="02040503050406030204" pitchFamily="18" charset="0"/>
                          <a:cs typeface="Times New Roman" panose="02020603050405020304" pitchFamily="18" charset="0"/>
                        </a:rPr>
                        <m:t>=</m:t>
                      </m:r>
                      <m:f>
                        <m:fPr>
                          <m:ctrlPr>
                            <a:rPr lang="en-US" b="0" i="1" dirty="0" smtClean="0">
                              <a:solidFill>
                                <a:srgbClr val="242021"/>
                              </a:solidFill>
                              <a:latin typeface="Cambria Math" panose="02040503050406030204" pitchFamily="18" charset="0"/>
                              <a:cs typeface="Times New Roman" panose="02020603050405020304" pitchFamily="18" charset="0"/>
                            </a:rPr>
                          </m:ctrlPr>
                        </m:fPr>
                        <m:num>
                          <m:sSubSup>
                            <m:sSubSupPr>
                              <m:ctrlPr>
                                <a:rPr lang="en-US" b="0" i="1" dirty="0" smtClean="0">
                                  <a:solidFill>
                                    <a:srgbClr val="242021"/>
                                  </a:solidFill>
                                  <a:latin typeface="Cambria Math" panose="02040503050406030204" pitchFamily="18" charset="0"/>
                                  <a:cs typeface="Times New Roman" panose="02020603050405020304" pitchFamily="18" charset="0"/>
                                </a:rPr>
                              </m:ctrlPr>
                            </m:sSubSupPr>
                            <m:e>
                              <m:r>
                                <a:rPr lang="en-US" b="0" i="1" dirty="0" smtClean="0">
                                  <a:solidFill>
                                    <a:srgbClr val="242021"/>
                                  </a:solidFill>
                                  <a:latin typeface="Cambria Math" panose="02040503050406030204" pitchFamily="18" charset="0"/>
                                  <a:cs typeface="Times New Roman" panose="02020603050405020304" pitchFamily="18" charset="0"/>
                                </a:rPr>
                                <m:t>𝐼</m:t>
                              </m:r>
                            </m:e>
                            <m:sub>
                              <m:r>
                                <a:rPr lang="en-US" b="0" i="1" dirty="0" smtClean="0">
                                  <a:solidFill>
                                    <a:srgbClr val="242021"/>
                                  </a:solidFill>
                                  <a:latin typeface="Cambria Math" panose="02040503050406030204" pitchFamily="18" charset="0"/>
                                  <a:cs typeface="Times New Roman" panose="02020603050405020304" pitchFamily="18" charset="0"/>
                                </a:rPr>
                                <m:t>𝐿</m:t>
                              </m:r>
                            </m:sub>
                            <m:sup>
                              <m:r>
                                <a:rPr lang="en-US" b="0" i="1" dirty="0" smtClean="0">
                                  <a:solidFill>
                                    <a:srgbClr val="242021"/>
                                  </a:solidFill>
                                  <a:latin typeface="Cambria Math" panose="02040503050406030204" pitchFamily="18" charset="0"/>
                                  <a:cs typeface="Times New Roman" panose="02020603050405020304" pitchFamily="18" charset="0"/>
                                </a:rPr>
                                <m:t>2</m:t>
                              </m:r>
                            </m:sup>
                          </m:sSubSup>
                          <m:r>
                            <a:rPr lang="en-US" b="0" i="1" dirty="0" smtClean="0">
                              <a:solidFill>
                                <a:srgbClr val="242021"/>
                              </a:solidFill>
                              <a:latin typeface="Cambria Math" panose="02040503050406030204" pitchFamily="18" charset="0"/>
                              <a:cs typeface="Times New Roman" panose="02020603050405020304" pitchFamily="18" charset="0"/>
                            </a:rPr>
                            <m:t> </m:t>
                          </m:r>
                          <m:sSub>
                            <m:sSubPr>
                              <m:ctrlPr>
                                <a:rPr lang="en-US" b="0" i="1" dirty="0" smtClean="0">
                                  <a:solidFill>
                                    <a:srgbClr val="242021"/>
                                  </a:solidFill>
                                  <a:latin typeface="Cambria Math" panose="02040503050406030204" pitchFamily="18" charset="0"/>
                                  <a:cs typeface="Times New Roman" panose="02020603050405020304" pitchFamily="18" charset="0"/>
                                </a:rPr>
                              </m:ctrlPr>
                            </m:sSubPr>
                            <m:e>
                              <m:r>
                                <a:rPr lang="en-US" b="0" i="1" dirty="0" smtClean="0">
                                  <a:solidFill>
                                    <a:srgbClr val="242021"/>
                                  </a:solidFill>
                                  <a:latin typeface="Cambria Math" panose="02040503050406030204" pitchFamily="18" charset="0"/>
                                  <a:cs typeface="Times New Roman" panose="02020603050405020304" pitchFamily="18" charset="0"/>
                                </a:rPr>
                                <m:t>𝑅</m:t>
                              </m:r>
                            </m:e>
                            <m:sub>
                              <m:r>
                                <a:rPr lang="en-US" b="0" i="1" dirty="0" smtClean="0">
                                  <a:solidFill>
                                    <a:srgbClr val="242021"/>
                                  </a:solidFill>
                                  <a:latin typeface="Cambria Math" panose="02040503050406030204" pitchFamily="18" charset="0"/>
                                  <a:cs typeface="Times New Roman" panose="02020603050405020304" pitchFamily="18" charset="0"/>
                                </a:rPr>
                                <m:t>𝐿</m:t>
                              </m:r>
                            </m:sub>
                          </m:sSub>
                        </m:num>
                        <m:den>
                          <m:sSubSup>
                            <m:sSubSupPr>
                              <m:ctrlPr>
                                <a:rPr lang="en-US" b="0" i="1" dirty="0" smtClean="0">
                                  <a:solidFill>
                                    <a:srgbClr val="242021"/>
                                  </a:solidFill>
                                  <a:latin typeface="Cambria Math" panose="02040503050406030204" pitchFamily="18" charset="0"/>
                                  <a:cs typeface="Times New Roman" panose="02020603050405020304" pitchFamily="18" charset="0"/>
                                </a:rPr>
                              </m:ctrlPr>
                            </m:sSubSupPr>
                            <m:e>
                              <m:r>
                                <a:rPr lang="en-US" b="0" i="1" dirty="0" smtClean="0">
                                  <a:solidFill>
                                    <a:srgbClr val="242021"/>
                                  </a:solidFill>
                                  <a:latin typeface="Cambria Math" panose="02040503050406030204" pitchFamily="18" charset="0"/>
                                  <a:cs typeface="Times New Roman" panose="02020603050405020304" pitchFamily="18" charset="0"/>
                                </a:rPr>
                                <m:t>𝐼</m:t>
                              </m:r>
                            </m:e>
                            <m:sub>
                              <m:r>
                                <a:rPr lang="en-US" b="0" i="1" dirty="0" smtClean="0">
                                  <a:solidFill>
                                    <a:srgbClr val="242021"/>
                                  </a:solidFill>
                                  <a:latin typeface="Cambria Math" panose="02040503050406030204" pitchFamily="18" charset="0"/>
                                  <a:cs typeface="Times New Roman" panose="02020603050405020304" pitchFamily="18" charset="0"/>
                                </a:rPr>
                                <m:t>𝐿</m:t>
                              </m:r>
                            </m:sub>
                            <m:sup>
                              <m:r>
                                <a:rPr lang="en-US" b="0" i="1" dirty="0" smtClean="0">
                                  <a:solidFill>
                                    <a:srgbClr val="242021"/>
                                  </a:solidFill>
                                  <a:latin typeface="Cambria Math" panose="02040503050406030204" pitchFamily="18" charset="0"/>
                                  <a:cs typeface="Times New Roman" panose="02020603050405020304" pitchFamily="18" charset="0"/>
                                </a:rPr>
                                <m:t>2</m:t>
                              </m:r>
                            </m:sup>
                          </m:sSubSup>
                          <m:r>
                            <a:rPr lang="en-US" b="0" i="1" dirty="0" smtClean="0">
                              <a:solidFill>
                                <a:srgbClr val="242021"/>
                              </a:solidFill>
                              <a:latin typeface="Cambria Math" panose="02040503050406030204" pitchFamily="18" charset="0"/>
                              <a:cs typeface="Times New Roman" panose="02020603050405020304" pitchFamily="18" charset="0"/>
                            </a:rPr>
                            <m:t> (</m:t>
                          </m:r>
                          <m:sSub>
                            <m:sSubPr>
                              <m:ctrlPr>
                                <a:rPr lang="en-US" b="0" i="1" dirty="0" smtClean="0">
                                  <a:solidFill>
                                    <a:srgbClr val="242021"/>
                                  </a:solidFill>
                                  <a:latin typeface="Cambria Math" panose="02040503050406030204" pitchFamily="18" charset="0"/>
                                  <a:cs typeface="Times New Roman" panose="02020603050405020304" pitchFamily="18" charset="0"/>
                                </a:rPr>
                              </m:ctrlPr>
                            </m:sSubPr>
                            <m:e>
                              <m:r>
                                <a:rPr lang="en-US" b="0" i="1" dirty="0" smtClean="0">
                                  <a:solidFill>
                                    <a:srgbClr val="242021"/>
                                  </a:solidFill>
                                  <a:latin typeface="Cambria Math" panose="02040503050406030204" pitchFamily="18" charset="0"/>
                                  <a:cs typeface="Times New Roman" panose="02020603050405020304" pitchFamily="18" charset="0"/>
                                </a:rPr>
                                <m:t>𝑅</m:t>
                              </m:r>
                            </m:e>
                            <m:sub>
                              <m:r>
                                <a:rPr lang="en-US" b="0" i="1" dirty="0" smtClean="0">
                                  <a:solidFill>
                                    <a:srgbClr val="242021"/>
                                  </a:solidFill>
                                  <a:latin typeface="Cambria Math" panose="02040503050406030204" pitchFamily="18" charset="0"/>
                                  <a:cs typeface="Times New Roman" panose="02020603050405020304" pitchFamily="18" charset="0"/>
                                </a:rPr>
                                <m:t>𝐿</m:t>
                              </m:r>
                            </m:sub>
                          </m:sSub>
                          <m:r>
                            <a:rPr lang="en-US" b="0" i="1" dirty="0" smtClean="0">
                              <a:solidFill>
                                <a:srgbClr val="242021"/>
                              </a:solidFill>
                              <a:latin typeface="Cambria Math" panose="02040503050406030204" pitchFamily="18" charset="0"/>
                              <a:cs typeface="Times New Roman" panose="02020603050405020304" pitchFamily="18" charset="0"/>
                            </a:rPr>
                            <m:t>+</m:t>
                          </m:r>
                          <m:sSub>
                            <m:sSubPr>
                              <m:ctrlPr>
                                <a:rPr lang="en-US" b="0" i="1" dirty="0" smtClean="0">
                                  <a:solidFill>
                                    <a:srgbClr val="242021"/>
                                  </a:solidFill>
                                  <a:latin typeface="Cambria Math" panose="02040503050406030204" pitchFamily="18" charset="0"/>
                                  <a:cs typeface="Times New Roman" panose="02020603050405020304" pitchFamily="18" charset="0"/>
                                </a:rPr>
                              </m:ctrlPr>
                            </m:sSubPr>
                            <m:e>
                              <m:r>
                                <a:rPr lang="en-US" b="0" i="1" dirty="0" smtClean="0">
                                  <a:solidFill>
                                    <a:srgbClr val="242021"/>
                                  </a:solidFill>
                                  <a:latin typeface="Cambria Math" panose="02040503050406030204" pitchFamily="18" charset="0"/>
                                  <a:cs typeface="Times New Roman" panose="02020603050405020304" pitchFamily="18" charset="0"/>
                                </a:rPr>
                                <m:t>𝑅</m:t>
                              </m:r>
                            </m:e>
                            <m:sub>
                              <m:r>
                                <a:rPr lang="en-US" b="0" i="1" dirty="0" smtClean="0">
                                  <a:solidFill>
                                    <a:srgbClr val="242021"/>
                                  </a:solidFill>
                                  <a:latin typeface="Cambria Math" panose="02040503050406030204" pitchFamily="18" charset="0"/>
                                  <a:cs typeface="Times New Roman" panose="02020603050405020304" pitchFamily="18" charset="0"/>
                                </a:rPr>
                                <m:t>𝑇𝐻</m:t>
                              </m:r>
                            </m:sub>
                          </m:sSub>
                          <m:r>
                            <a:rPr lang="en-US" b="0" i="1" dirty="0" smtClean="0">
                              <a:solidFill>
                                <a:srgbClr val="242021"/>
                              </a:solidFill>
                              <a:latin typeface="Cambria Math" panose="02040503050406030204" pitchFamily="18" charset="0"/>
                              <a:cs typeface="Times New Roman" panose="02020603050405020304" pitchFamily="18" charset="0"/>
                            </a:rPr>
                            <m:t>)</m:t>
                          </m:r>
                        </m:den>
                      </m:f>
                    </m:oMath>
                  </m:oMathPara>
                </a14:m>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16" name="Rectangle 15">
                <a:extLst>
                  <a:ext uri="{FF2B5EF4-FFF2-40B4-BE49-F238E27FC236}">
                    <a16:creationId xmlns:a16="http://schemas.microsoft.com/office/drawing/2014/main" xmlns="" xmlns:a14="http://schemas.microsoft.com/office/drawing/2010/main" id="{CA670F52-BC8F-4CBD-8A74-88B654B4FA15}"/>
                  </a:ext>
                </a:extLst>
              </p:cNvPr>
              <p:cNvSpPr>
                <a:spLocks noRot="1" noChangeAspect="1" noMove="1" noResize="1" noEditPoints="1" noAdjustHandles="1" noChangeArrowheads="1" noChangeShapeType="1" noTextEdit="1"/>
              </p:cNvSpPr>
              <p:nvPr/>
            </p:nvSpPr>
            <p:spPr>
              <a:xfrm>
                <a:off x="5907984" y="4337730"/>
                <a:ext cx="6096000" cy="719299"/>
              </a:xfrm>
              <a:prstGeom prst="rect">
                <a:avLst/>
              </a:prstGeom>
              <a:blipFill rotWithShape="0">
                <a:blip r:embed="rId6"/>
                <a:stretch>
                  <a:fillRect/>
                </a:stretch>
              </a:blipFill>
            </p:spPr>
            <p:txBody>
              <a:bodyPr/>
              <a:lstStyle/>
              <a:p>
                <a:r>
                  <a:rPr lang="en-US">
                    <a:noFill/>
                  </a:rPr>
                  <a:t> </a:t>
                </a:r>
              </a:p>
            </p:txBody>
          </p:sp>
        </mc:Fallback>
      </mc:AlternateContent>
      <p:pic>
        <p:nvPicPr>
          <p:cNvPr id="17" name="Picture 16">
            <a:extLst>
              <a:ext uri="{FF2B5EF4-FFF2-40B4-BE49-F238E27FC236}">
                <a16:creationId xmlns="" xmlns:a16="http://schemas.microsoft.com/office/drawing/2014/main" id="{0B0225E9-A2D6-4EFB-8B1B-D767EE6D0455}"/>
              </a:ext>
            </a:extLst>
          </p:cNvPr>
          <p:cNvPicPr>
            <a:picLocks noChangeAspect="1"/>
          </p:cNvPicPr>
          <p:nvPr/>
        </p:nvPicPr>
        <p:blipFill>
          <a:blip r:embed="rId7"/>
          <a:stretch>
            <a:fillRect/>
          </a:stretch>
        </p:blipFill>
        <p:spPr>
          <a:xfrm>
            <a:off x="6730944" y="5183881"/>
            <a:ext cx="1747520" cy="939954"/>
          </a:xfrm>
          <a:prstGeom prst="rect">
            <a:avLst/>
          </a:prstGeom>
        </p:spPr>
      </p:pic>
      <mc:AlternateContent xmlns:mc="http://schemas.openxmlformats.org/markup-compatibility/2006" xmlns:a14="http://schemas.microsoft.com/office/drawing/2010/main">
        <mc:Choice Requires="a14">
          <p:sp>
            <p:nvSpPr>
              <p:cNvPr id="18" name="Rectangle 17">
                <a:extLst>
                  <a:ext uri="{FF2B5EF4-FFF2-40B4-BE49-F238E27FC236}">
                    <a16:creationId xmlns="" xmlns:a16="http://schemas.microsoft.com/office/drawing/2014/main" id="{7B6781B2-6490-48AB-A568-3686E4A6FB34}"/>
                  </a:ext>
                </a:extLst>
              </p:cNvPr>
              <p:cNvSpPr/>
              <p:nvPr/>
            </p:nvSpPr>
            <p:spPr>
              <a:xfrm>
                <a:off x="7604704" y="5251488"/>
                <a:ext cx="6096000" cy="634854"/>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𝑅</m:t>
                          </m:r>
                        </m:e>
                        <m:sub>
                          <m:r>
                            <a:rPr lang="en-US" b="0" i="1" smtClean="0">
                              <a:latin typeface="Cambria Math" panose="02040503050406030204" pitchFamily="18" charset="0"/>
                              <a:cs typeface="Times New Roman" panose="02020603050405020304" pitchFamily="18" charset="0"/>
                            </a:rPr>
                            <m:t>𝐿</m:t>
                          </m:r>
                        </m:sub>
                      </m:sSub>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0.75 </m:t>
                          </m:r>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𝑅</m:t>
                              </m:r>
                            </m:e>
                            <m:sub>
                              <m:r>
                                <a:rPr lang="en-US" b="0" i="1" smtClean="0">
                                  <a:latin typeface="Cambria Math" panose="02040503050406030204" pitchFamily="18" charset="0"/>
                                  <a:cs typeface="Times New Roman" panose="02020603050405020304" pitchFamily="18" charset="0"/>
                                </a:rPr>
                                <m:t>𝑇𝐻</m:t>
                              </m:r>
                            </m:sub>
                          </m:sSub>
                        </m:num>
                        <m:den>
                          <m:r>
                            <a:rPr lang="en-US" b="0" i="1" smtClean="0">
                              <a:latin typeface="Cambria Math" panose="02040503050406030204" pitchFamily="18" charset="0"/>
                              <a:cs typeface="Times New Roman" panose="02020603050405020304" pitchFamily="18" charset="0"/>
                            </a:rPr>
                            <m:t>1−0.75</m:t>
                          </m:r>
                        </m:den>
                      </m:f>
                      <m:r>
                        <a:rPr lang="en-US" b="0" i="1" smtClean="0">
                          <a:latin typeface="Cambria Math" panose="02040503050406030204" pitchFamily="18" charset="0"/>
                          <a:cs typeface="Times New Roman" panose="02020603050405020304" pitchFamily="18" charset="0"/>
                        </a:rPr>
                        <m:t>=45 </m:t>
                      </m:r>
                      <m:r>
                        <m:rPr>
                          <m:sty m:val="p"/>
                        </m:rPr>
                        <a:rPr lang="en-US" b="0" i="0" smtClean="0">
                          <a:latin typeface="Cambria Math" panose="02040503050406030204" pitchFamily="18" charset="0"/>
                          <a:cs typeface="Times New Roman" panose="02020603050405020304" pitchFamily="18" charset="0"/>
                        </a:rPr>
                        <m:t>Ω</m:t>
                      </m:r>
                    </m:oMath>
                  </m:oMathPara>
                </a14:m>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mc:Choice>
        <mc:Fallback xmlns="">
          <p:sp>
            <p:nvSpPr>
              <p:cNvPr id="18" name="Rectangle 17">
                <a:extLst>
                  <a:ext uri="{FF2B5EF4-FFF2-40B4-BE49-F238E27FC236}">
                    <a16:creationId xmlns:a16="http://schemas.microsoft.com/office/drawing/2014/main" xmlns="" xmlns:a14="http://schemas.microsoft.com/office/drawing/2010/main" id="{7B6781B2-6490-48AB-A568-3686E4A6FB34}"/>
                  </a:ext>
                </a:extLst>
              </p:cNvPr>
              <p:cNvSpPr>
                <a:spLocks noRot="1" noChangeAspect="1" noMove="1" noResize="1" noEditPoints="1" noAdjustHandles="1" noChangeArrowheads="1" noChangeShapeType="1" noTextEdit="1"/>
              </p:cNvSpPr>
              <p:nvPr/>
            </p:nvSpPr>
            <p:spPr>
              <a:xfrm>
                <a:off x="7604704" y="5251488"/>
                <a:ext cx="6096000" cy="634854"/>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 xmlns:a16="http://schemas.microsoft.com/office/drawing/2014/main" id="{ADFAB5D5-234F-4942-8747-39EE3F3BFCF0}"/>
                  </a:ext>
                </a:extLst>
              </p:cNvPr>
              <p:cNvSpPr/>
              <p:nvPr/>
            </p:nvSpPr>
            <p:spPr>
              <a:xfrm>
                <a:off x="599123" y="3038167"/>
                <a:ext cx="5892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242021"/>
                          </a:solidFill>
                          <a:latin typeface="Cambria Math" panose="02040503050406030204" pitchFamily="18" charset="0"/>
                          <a:cs typeface="Times New Roman" panose="02020603050405020304" pitchFamily="18" charset="0"/>
                        </a:rPr>
                        <m:t>(1)</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9" name="Rectangle 18">
                <a:extLst>
                  <a:ext uri="{FF2B5EF4-FFF2-40B4-BE49-F238E27FC236}">
                    <a16:creationId xmlns:a16="http://schemas.microsoft.com/office/drawing/2014/main" id="{ADFAB5D5-234F-4942-8747-39EE3F3BFCF0}"/>
                  </a:ext>
                </a:extLst>
              </p:cNvPr>
              <p:cNvSpPr>
                <a:spLocks noRot="1" noChangeAspect="1" noMove="1" noResize="1" noEditPoints="1" noAdjustHandles="1" noChangeArrowheads="1" noChangeShapeType="1" noTextEdit="1"/>
              </p:cNvSpPr>
              <p:nvPr/>
            </p:nvSpPr>
            <p:spPr>
              <a:xfrm>
                <a:off x="599123" y="3038167"/>
                <a:ext cx="589280" cy="369332"/>
              </a:xfrm>
              <a:prstGeom prst="rect">
                <a:avLst/>
              </a:prstGeom>
              <a:blipFill>
                <a:blip r:embed="rId9"/>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 xmlns:a16="http://schemas.microsoft.com/office/drawing/2014/main" id="{E37B8DC0-FF55-4B28-860F-271A1E809E4F}"/>
                  </a:ext>
                </a:extLst>
              </p:cNvPr>
              <p:cNvSpPr/>
              <p:nvPr/>
            </p:nvSpPr>
            <p:spPr>
              <a:xfrm>
                <a:off x="598806" y="3738151"/>
                <a:ext cx="5892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242021"/>
                          </a:solidFill>
                          <a:latin typeface="Cambria Math" panose="02040503050406030204" pitchFamily="18" charset="0"/>
                          <a:cs typeface="Times New Roman" panose="02020603050405020304" pitchFamily="18" charset="0"/>
                        </a:rPr>
                        <m:t>(2)</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0" name="Rectangle 19">
                <a:extLst>
                  <a:ext uri="{FF2B5EF4-FFF2-40B4-BE49-F238E27FC236}">
                    <a16:creationId xmlns:a16="http://schemas.microsoft.com/office/drawing/2014/main" id="{E37B8DC0-FF55-4B28-860F-271A1E809E4F}"/>
                  </a:ext>
                </a:extLst>
              </p:cNvPr>
              <p:cNvSpPr>
                <a:spLocks noRot="1" noChangeAspect="1" noMove="1" noResize="1" noEditPoints="1" noAdjustHandles="1" noChangeArrowheads="1" noChangeShapeType="1" noTextEdit="1"/>
              </p:cNvSpPr>
              <p:nvPr/>
            </p:nvSpPr>
            <p:spPr>
              <a:xfrm>
                <a:off x="598806" y="3738151"/>
                <a:ext cx="589280" cy="369332"/>
              </a:xfrm>
              <a:prstGeom prst="rect">
                <a:avLst/>
              </a:prstGeom>
              <a:blipFill>
                <a:blip r:embed="rId10"/>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 xmlns:a16="http://schemas.microsoft.com/office/drawing/2014/main" id="{73F6FE33-E896-4E85-A1EB-506FB891A9CC}"/>
                  </a:ext>
                </a:extLst>
              </p:cNvPr>
              <p:cNvSpPr/>
              <p:nvPr/>
            </p:nvSpPr>
            <p:spPr>
              <a:xfrm>
                <a:off x="6654800" y="4464582"/>
                <a:ext cx="58928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242021"/>
                          </a:solidFill>
                          <a:latin typeface="Cambria Math" panose="02040503050406030204" pitchFamily="18" charset="0"/>
                          <a:cs typeface="Times New Roman" panose="02020603050405020304" pitchFamily="18" charset="0"/>
                        </a:rPr>
                        <m:t>(3)</m:t>
                      </m:r>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21" name="Rectangle 20">
                <a:extLst>
                  <a:ext uri="{FF2B5EF4-FFF2-40B4-BE49-F238E27FC236}">
                    <a16:creationId xmlns:a16="http://schemas.microsoft.com/office/drawing/2014/main" xmlns="" xmlns:a14="http://schemas.microsoft.com/office/drawing/2010/main" id="{73F6FE33-E896-4E85-A1EB-506FB891A9CC}"/>
                  </a:ext>
                </a:extLst>
              </p:cNvPr>
              <p:cNvSpPr>
                <a:spLocks noRot="1" noChangeAspect="1" noMove="1" noResize="1" noEditPoints="1" noAdjustHandles="1" noChangeArrowheads="1" noChangeShapeType="1" noTextEdit="1"/>
              </p:cNvSpPr>
              <p:nvPr/>
            </p:nvSpPr>
            <p:spPr>
              <a:xfrm>
                <a:off x="6654800" y="4464582"/>
                <a:ext cx="589280" cy="369332"/>
              </a:xfrm>
              <a:prstGeom prst="rect">
                <a:avLst/>
              </a:prstGeom>
              <a:blipFill rotWithShape="0">
                <a:blip r:embed="rId11"/>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5963" y="6428998"/>
                <a:ext cx="10664971" cy="461665"/>
              </a:xfrm>
              <a:prstGeom prst="rect">
                <a:avLst/>
              </a:prstGeom>
              <a:noFill/>
            </p:spPr>
            <p:txBody>
              <a:bodyPr wrap="none"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𝒕𝒉</m:t>
                        </m:r>
                      </m:sub>
                    </m:sSub>
                    <m:r>
                      <a:rPr lang="en-US" sz="2400" b="1" i="1" smtClean="0">
                        <a:latin typeface="Cambria Math" panose="02040503050406030204" pitchFamily="18" charset="0"/>
                      </a:rPr>
                      <m:t> </m:t>
                    </m:r>
                  </m:oMath>
                </a14:m>
                <a:r>
                  <a:rPr lang="en-US" sz="2400" b="1" dirty="0" smtClean="0"/>
                  <a:t>was 15 , we found that  if we select  </a:t>
                </a:r>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𝑹</m:t>
                        </m:r>
                      </m:e>
                      <m:sub>
                        <m:r>
                          <a:rPr lang="en-US" sz="2400" b="1" i="1" smtClean="0">
                            <a:latin typeface="Cambria Math" panose="02040503050406030204" pitchFamily="18" charset="0"/>
                          </a:rPr>
                          <m:t>𝑳</m:t>
                        </m:r>
                        <m:r>
                          <a:rPr lang="en-US" sz="2400" b="1" i="1" smtClean="0">
                            <a:latin typeface="Cambria Math" panose="02040503050406030204" pitchFamily="18" charset="0"/>
                          </a:rPr>
                          <m:t> </m:t>
                        </m:r>
                      </m:sub>
                    </m:sSub>
                  </m:oMath>
                </a14:m>
                <a:r>
                  <a:rPr lang="en-US" sz="2400" b="1" dirty="0" smtClean="0"/>
                  <a:t>as 45circuit efficiency increases to 75%</a:t>
                </a:r>
                <a:endParaRPr lang="en-US" sz="24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35963" y="6428998"/>
                <a:ext cx="10664971" cy="461665"/>
              </a:xfrm>
              <a:prstGeom prst="rect">
                <a:avLst/>
              </a:prstGeom>
              <a:blipFill rotWithShape="0">
                <a:blip r:embed="rId12"/>
                <a:stretch>
                  <a:fillRect l="-172" t="-10667" b="-30667"/>
                </a:stretch>
              </a:blipFill>
            </p:spPr>
            <p:txBody>
              <a:bodyPr/>
              <a:lstStyle/>
              <a:p>
                <a:r>
                  <a:rPr lang="en-US">
                    <a:noFill/>
                  </a:rPr>
                  <a:t> </a:t>
                </a:r>
              </a:p>
            </p:txBody>
          </p:sp>
        </mc:Fallback>
      </mc:AlternateContent>
    </p:spTree>
    <p:extLst>
      <p:ext uri="{BB962C8B-B14F-4D97-AF65-F5344CB8AC3E}">
        <p14:creationId xmlns:p14="http://schemas.microsoft.com/office/powerpoint/2010/main" val="143366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0" grpId="0"/>
      <p:bldP spid="21"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Text Box 3"/>
          <p:cNvSpPr txBox="1">
            <a:spLocks noChangeArrowheads="1"/>
          </p:cNvSpPr>
          <p:nvPr/>
        </p:nvSpPr>
        <p:spPr bwMode="auto">
          <a:xfrm>
            <a:off x="2514600" y="4191001"/>
            <a:ext cx="6858000" cy="244475"/>
          </a:xfrm>
          <a:prstGeom prst="rect">
            <a:avLst/>
          </a:prstGeom>
          <a:noFill/>
          <a:ln w="9525">
            <a:noFill/>
            <a:miter lim="800000"/>
            <a:headEnd/>
            <a:tailEnd/>
          </a:ln>
        </p:spPr>
        <p:txBody>
          <a:bodyPr>
            <a:spAutoFit/>
          </a:bodyPr>
          <a:lstStyle/>
          <a:p>
            <a:pPr algn="ctr"/>
            <a:r>
              <a:rPr lang="en-US" sz="1000" b="1"/>
              <a:t>Figure 1.17 </a:t>
            </a:r>
            <a:r>
              <a:rPr lang="en-US" sz="1000"/>
              <a:t>Three-stage amplifier for Example 1.3.</a:t>
            </a:r>
          </a:p>
        </p:txBody>
      </p:sp>
      <p:pic>
        <p:nvPicPr>
          <p:cNvPr id="8197" name="Picture 4" descr="se01F17"/>
          <p:cNvPicPr>
            <a:picLocks noChangeAspect="1" noChangeArrowheads="1"/>
          </p:cNvPicPr>
          <p:nvPr/>
        </p:nvPicPr>
        <p:blipFill>
          <a:blip r:embed="rId3" cstate="print"/>
          <a:srcRect/>
          <a:stretch>
            <a:fillRect/>
          </a:stretch>
        </p:blipFill>
        <p:spPr bwMode="auto">
          <a:xfrm>
            <a:off x="2209801" y="1447800"/>
            <a:ext cx="7781925" cy="2451100"/>
          </a:xfrm>
          <a:prstGeom prst="rect">
            <a:avLst/>
          </a:prstGeom>
          <a:noFill/>
          <a:ln w="9525">
            <a:noFill/>
            <a:miter lim="800000"/>
            <a:headEnd/>
            <a:tailEnd/>
          </a:ln>
        </p:spPr>
      </p:pic>
      <p:sp>
        <p:nvSpPr>
          <p:cNvPr id="8198" name="Title 5"/>
          <p:cNvSpPr>
            <a:spLocks noGrp="1"/>
          </p:cNvSpPr>
          <p:nvPr>
            <p:ph type="title"/>
          </p:nvPr>
        </p:nvSpPr>
        <p:spPr>
          <a:xfrm>
            <a:off x="1985962" y="192751"/>
            <a:ext cx="8229600" cy="1143000"/>
          </a:xfrm>
          <a:solidFill>
            <a:srgbClr val="C00000"/>
          </a:solidFill>
        </p:spPr>
        <p:txBody>
          <a:bodyPr/>
          <a:lstStyle/>
          <a:p>
            <a:r>
              <a:rPr lang="en-US" b="1" dirty="0" smtClean="0">
                <a:solidFill>
                  <a:schemeClr val="bg1"/>
                </a:solidFill>
              </a:rPr>
              <a:t>Cascaded Amplifier</a:t>
            </a:r>
          </a:p>
        </p:txBody>
      </p:sp>
      <p:sp>
        <p:nvSpPr>
          <p:cNvPr id="8199" name="TextBox 6"/>
          <p:cNvSpPr txBox="1">
            <a:spLocks noChangeArrowheads="1"/>
          </p:cNvSpPr>
          <p:nvPr/>
        </p:nvSpPr>
        <p:spPr bwMode="auto">
          <a:xfrm>
            <a:off x="7148513" y="5638801"/>
            <a:ext cx="2819400" cy="646113"/>
          </a:xfrm>
          <a:prstGeom prst="rect">
            <a:avLst/>
          </a:prstGeom>
          <a:solidFill>
            <a:srgbClr val="002060"/>
          </a:solidFill>
          <a:ln w="9525">
            <a:noFill/>
            <a:miter lim="800000"/>
            <a:headEnd/>
            <a:tailEnd/>
          </a:ln>
        </p:spPr>
        <p:txBody>
          <a:bodyPr>
            <a:spAutoFit/>
          </a:bodyPr>
          <a:lstStyle/>
          <a:p>
            <a:pPr algn="ctr"/>
            <a:r>
              <a:rPr lang="en-US">
                <a:solidFill>
                  <a:srgbClr val="FFFF00"/>
                </a:solidFill>
              </a:rPr>
              <a:t>Work out and understand Example 1.3</a:t>
            </a:r>
          </a:p>
        </p:txBody>
      </p:sp>
      <p:graphicFrame>
        <p:nvGraphicFramePr>
          <p:cNvPr id="8194" name="Object 1"/>
          <p:cNvGraphicFramePr>
            <a:graphicFrameLocks noChangeAspect="1"/>
          </p:cNvGraphicFramePr>
          <p:nvPr/>
        </p:nvGraphicFramePr>
        <p:xfrm>
          <a:off x="2286000" y="4316413"/>
          <a:ext cx="1219200" cy="1644650"/>
        </p:xfrm>
        <a:graphic>
          <a:graphicData uri="http://schemas.openxmlformats.org/presentationml/2006/ole">
            <mc:AlternateContent xmlns:mc="http://schemas.openxmlformats.org/markup-compatibility/2006">
              <mc:Choice xmlns:v="urn:schemas-microsoft-com:vml" Requires="v">
                <p:oleObj spid="_x0000_s10418" name="Equation" r:id="rId4" imgW="507960" imgH="685800" progId="Equation.3">
                  <p:embed/>
                </p:oleObj>
              </mc:Choice>
              <mc:Fallback>
                <p:oleObj name="Equation" r:id="rId4" imgW="507960" imgH="685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4316413"/>
                        <a:ext cx="1219200" cy="164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2"/>
          <p:cNvGraphicFramePr>
            <a:graphicFrameLocks noChangeAspect="1"/>
          </p:cNvGraphicFramePr>
          <p:nvPr/>
        </p:nvGraphicFramePr>
        <p:xfrm>
          <a:off x="4572000" y="4572001"/>
          <a:ext cx="2439988" cy="1497013"/>
        </p:xfrm>
        <a:graphic>
          <a:graphicData uri="http://schemas.openxmlformats.org/presentationml/2006/ole">
            <mc:AlternateContent xmlns:mc="http://schemas.openxmlformats.org/markup-compatibility/2006">
              <mc:Choice xmlns:v="urn:schemas-microsoft-com:vml" Requires="v">
                <p:oleObj spid="_x0000_s10419" name="Equation" r:id="rId6" imgW="1244520" imgH="761760" progId="Equation.3">
                  <p:embed/>
                </p:oleObj>
              </mc:Choice>
              <mc:Fallback>
                <p:oleObj name="Equation" r:id="rId6" imgW="1244520" imgH="7617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0" y="4572001"/>
                        <a:ext cx="2439988" cy="1497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408615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4" descr="se01F20"/>
          <p:cNvPicPr>
            <a:picLocks noChangeAspect="1" noChangeArrowheads="1"/>
          </p:cNvPicPr>
          <p:nvPr/>
        </p:nvPicPr>
        <p:blipFill>
          <a:blip r:embed="rId2" cstate="print"/>
          <a:srcRect/>
          <a:stretch>
            <a:fillRect/>
          </a:stretch>
        </p:blipFill>
        <p:spPr bwMode="auto">
          <a:xfrm>
            <a:off x="2412439" y="1325563"/>
            <a:ext cx="7529899" cy="3043237"/>
          </a:xfrm>
          <a:prstGeom prst="rect">
            <a:avLst/>
          </a:prstGeom>
          <a:noFill/>
          <a:ln w="9525">
            <a:noFill/>
            <a:miter lim="800000"/>
            <a:headEnd/>
            <a:tailEnd/>
          </a:ln>
        </p:spPr>
      </p:pic>
      <p:sp>
        <p:nvSpPr>
          <p:cNvPr id="23555" name="Title 5"/>
          <p:cNvSpPr>
            <a:spLocks noGrp="1"/>
          </p:cNvSpPr>
          <p:nvPr>
            <p:ph type="title"/>
          </p:nvPr>
        </p:nvSpPr>
        <p:spPr>
          <a:xfrm>
            <a:off x="174171" y="0"/>
            <a:ext cx="10990943" cy="1325563"/>
          </a:xfrm>
        </p:spPr>
        <p:txBody>
          <a:bodyPr/>
          <a:lstStyle/>
          <a:p>
            <a:r>
              <a:rPr lang="en-US" dirty="0" smtClean="0">
                <a:latin typeface="Arial Black" panose="020B0A04020102020204" pitchFamily="34" charset="0"/>
              </a:rPr>
              <a:t>Frequency Response of Amplifiers</a:t>
            </a:r>
          </a:p>
        </p:txBody>
      </p:sp>
      <p:sp>
        <p:nvSpPr>
          <p:cNvPr id="23556" name="TextBox 6"/>
          <p:cNvSpPr txBox="1">
            <a:spLocks noChangeArrowheads="1"/>
          </p:cNvSpPr>
          <p:nvPr/>
        </p:nvSpPr>
        <p:spPr bwMode="auto">
          <a:xfrm>
            <a:off x="478971" y="5248504"/>
            <a:ext cx="11437258" cy="954107"/>
          </a:xfrm>
          <a:prstGeom prst="rect">
            <a:avLst/>
          </a:prstGeom>
          <a:noFill/>
          <a:ln w="9525">
            <a:noFill/>
            <a:miter lim="800000"/>
            <a:headEnd/>
            <a:tailEnd/>
          </a:ln>
        </p:spPr>
        <p:txBody>
          <a:bodyPr wrap="square">
            <a:spAutoFit/>
          </a:bodyPr>
          <a:lstStyle/>
          <a:p>
            <a:r>
              <a:rPr lang="en-US" sz="2800" dirty="0"/>
              <a:t>At a frequency </a:t>
            </a:r>
            <a:r>
              <a:rPr lang="el-GR" sz="2800" i="1" dirty="0">
                <a:latin typeface="ITC-NewBaskerville"/>
                <a:cs typeface="Arial" pitchFamily="34" charset="0"/>
              </a:rPr>
              <a:t>ω</a:t>
            </a:r>
            <a:r>
              <a:rPr lang="en-US" sz="2800" dirty="0">
                <a:cs typeface="Arial" pitchFamily="34" charset="0"/>
              </a:rPr>
              <a:t> , the amplifier gain is characterized by its magnitude </a:t>
            </a:r>
            <a:r>
              <a:rPr lang="en-US" sz="2800" dirty="0">
                <a:latin typeface="ITC-NewBaskerville"/>
                <a:cs typeface="Arial" pitchFamily="34" charset="0"/>
              </a:rPr>
              <a:t>(</a:t>
            </a:r>
            <a:r>
              <a:rPr lang="en-US" sz="2800" i="1" dirty="0">
                <a:latin typeface="ITC-NewBaskerville"/>
                <a:cs typeface="Arial" pitchFamily="34" charset="0"/>
              </a:rPr>
              <a:t>V</a:t>
            </a:r>
            <a:r>
              <a:rPr lang="en-US" sz="2800" i="1" baseline="-25000" dirty="0">
                <a:latin typeface="ITC-NewBaskerville"/>
                <a:cs typeface="Arial" pitchFamily="34" charset="0"/>
              </a:rPr>
              <a:t>o </a:t>
            </a:r>
            <a:r>
              <a:rPr lang="en-US" sz="2800" i="1" dirty="0">
                <a:latin typeface="ITC-NewBaskerville"/>
                <a:cs typeface="Arial" pitchFamily="34" charset="0"/>
              </a:rPr>
              <a:t>/V</a:t>
            </a:r>
            <a:r>
              <a:rPr lang="en-US" sz="2800" i="1" baseline="-25000" dirty="0">
                <a:latin typeface="ITC-NewBaskerville"/>
                <a:cs typeface="Arial" pitchFamily="34" charset="0"/>
              </a:rPr>
              <a:t>i</a:t>
            </a:r>
            <a:r>
              <a:rPr lang="en-US" sz="2800" dirty="0">
                <a:cs typeface="Arial" pitchFamily="34" charset="0"/>
              </a:rPr>
              <a:t>) and phase </a:t>
            </a:r>
            <a:r>
              <a:rPr lang="en-US" sz="2800" i="1" dirty="0">
                <a:cs typeface="Arial" pitchFamily="34" charset="0"/>
              </a:rPr>
              <a:t>ø</a:t>
            </a:r>
            <a:endParaRPr lang="en-US" sz="2800" dirty="0"/>
          </a:p>
        </p:txBody>
      </p:sp>
    </p:spTree>
    <p:extLst>
      <p:ext uri="{BB962C8B-B14F-4D97-AF65-F5344CB8AC3E}">
        <p14:creationId xmlns:p14="http://schemas.microsoft.com/office/powerpoint/2010/main" val="6469012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4" descr="se01F21"/>
          <p:cNvPicPr>
            <a:picLocks noChangeAspect="1" noChangeArrowheads="1"/>
          </p:cNvPicPr>
          <p:nvPr/>
        </p:nvPicPr>
        <p:blipFill>
          <a:blip r:embed="rId3" cstate="print"/>
          <a:srcRect/>
          <a:stretch>
            <a:fillRect/>
          </a:stretch>
        </p:blipFill>
        <p:spPr bwMode="auto">
          <a:xfrm>
            <a:off x="2647951" y="1649414"/>
            <a:ext cx="6894513" cy="3557587"/>
          </a:xfrm>
          <a:prstGeom prst="rect">
            <a:avLst/>
          </a:prstGeom>
          <a:noFill/>
          <a:ln w="9525">
            <a:noFill/>
            <a:miter lim="800000"/>
            <a:headEnd/>
            <a:tailEnd/>
          </a:ln>
        </p:spPr>
      </p:pic>
      <p:sp>
        <p:nvSpPr>
          <p:cNvPr id="9220" name="Title 5"/>
          <p:cNvSpPr>
            <a:spLocks noGrp="1"/>
          </p:cNvSpPr>
          <p:nvPr>
            <p:ph type="title"/>
          </p:nvPr>
        </p:nvSpPr>
        <p:spPr>
          <a:xfrm>
            <a:off x="1927225" y="0"/>
            <a:ext cx="8229600" cy="1143000"/>
          </a:xfrm>
        </p:spPr>
        <p:txBody>
          <a:bodyPr/>
          <a:lstStyle/>
          <a:p>
            <a:r>
              <a:rPr lang="en-US" smtClean="0"/>
              <a:t>Amplifier Bandwidth</a:t>
            </a:r>
          </a:p>
        </p:txBody>
      </p:sp>
      <p:graphicFrame>
        <p:nvGraphicFramePr>
          <p:cNvPr id="9218" name="Object 5"/>
          <p:cNvGraphicFramePr>
            <a:graphicFrameLocks noChangeAspect="1"/>
          </p:cNvGraphicFramePr>
          <p:nvPr/>
        </p:nvGraphicFramePr>
        <p:xfrm>
          <a:off x="8089901" y="5773739"/>
          <a:ext cx="1649413" cy="814387"/>
        </p:xfrm>
        <a:graphic>
          <a:graphicData uri="http://schemas.openxmlformats.org/presentationml/2006/ole">
            <mc:AlternateContent xmlns:mc="http://schemas.openxmlformats.org/markup-compatibility/2006">
              <mc:Choice xmlns:v="urn:schemas-microsoft-com:vml" Requires="v">
                <p:oleObj spid="_x0000_s11354" name="Equation" r:id="rId4" imgW="952200" imgH="469800" progId="Equation.3">
                  <p:embed/>
                </p:oleObj>
              </mc:Choice>
              <mc:Fallback>
                <p:oleObj name="Equation" r:id="rId4" imgW="95220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9901" y="5773739"/>
                        <a:ext cx="1649413"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1" name="TextBox 5"/>
          <p:cNvSpPr txBox="1">
            <a:spLocks noChangeArrowheads="1"/>
          </p:cNvSpPr>
          <p:nvPr/>
        </p:nvSpPr>
        <p:spPr bwMode="auto">
          <a:xfrm>
            <a:off x="3257550" y="5308600"/>
            <a:ext cx="4667250" cy="369888"/>
          </a:xfrm>
          <a:prstGeom prst="rect">
            <a:avLst/>
          </a:prstGeom>
          <a:noFill/>
          <a:ln w="9525">
            <a:noFill/>
            <a:miter lim="800000"/>
            <a:headEnd/>
            <a:tailEnd/>
          </a:ln>
        </p:spPr>
        <p:txBody>
          <a:bodyPr>
            <a:spAutoFit/>
          </a:bodyPr>
          <a:lstStyle/>
          <a:p>
            <a:r>
              <a:rPr lang="en-US"/>
              <a:t>Typical magnitude response of an amplifier</a:t>
            </a:r>
          </a:p>
        </p:txBody>
      </p:sp>
    </p:spTree>
    <p:extLst>
      <p:ext uri="{BB962C8B-B14F-4D97-AF65-F5344CB8AC3E}">
        <p14:creationId xmlns:p14="http://schemas.microsoft.com/office/powerpoint/2010/main" val="1536314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2324100" y="5132389"/>
            <a:ext cx="7391400" cy="922337"/>
          </a:xfrm>
          <a:prstGeom prst="rect">
            <a:avLst/>
          </a:prstGeom>
          <a:noFill/>
          <a:ln w="9525">
            <a:noFill/>
            <a:miter lim="800000"/>
            <a:headEnd/>
            <a:tailEnd/>
          </a:ln>
        </p:spPr>
        <p:txBody>
          <a:bodyPr>
            <a:spAutoFit/>
          </a:bodyPr>
          <a:lstStyle/>
          <a:p>
            <a:r>
              <a:rPr lang="en-US" b="1"/>
              <a:t>Examples of STC networks</a:t>
            </a:r>
          </a:p>
          <a:p>
            <a:r>
              <a:rPr lang="en-US" b="1"/>
              <a:t>	(a)</a:t>
            </a:r>
            <a:r>
              <a:rPr lang="en-US"/>
              <a:t> a low-pass network </a:t>
            </a:r>
          </a:p>
          <a:p>
            <a:r>
              <a:rPr lang="en-US"/>
              <a:t>   	</a:t>
            </a:r>
            <a:r>
              <a:rPr lang="en-US" b="1"/>
              <a:t>(b)</a:t>
            </a:r>
            <a:r>
              <a:rPr lang="en-US"/>
              <a:t> a high-pass network.</a:t>
            </a:r>
          </a:p>
        </p:txBody>
      </p:sp>
      <p:pic>
        <p:nvPicPr>
          <p:cNvPr id="24579" name="Picture 4" descr="se01F22"/>
          <p:cNvPicPr>
            <a:picLocks noChangeAspect="1" noChangeArrowheads="1"/>
          </p:cNvPicPr>
          <p:nvPr/>
        </p:nvPicPr>
        <p:blipFill>
          <a:blip r:embed="rId2" cstate="print"/>
          <a:srcRect/>
          <a:stretch>
            <a:fillRect/>
          </a:stretch>
        </p:blipFill>
        <p:spPr bwMode="auto">
          <a:xfrm>
            <a:off x="2209800" y="1879601"/>
            <a:ext cx="7772400" cy="3097213"/>
          </a:xfrm>
          <a:prstGeom prst="rect">
            <a:avLst/>
          </a:prstGeom>
          <a:noFill/>
          <a:ln w="9525">
            <a:noFill/>
            <a:miter lim="800000"/>
            <a:headEnd/>
            <a:tailEnd/>
          </a:ln>
        </p:spPr>
      </p:pic>
      <p:sp>
        <p:nvSpPr>
          <p:cNvPr id="24580" name="Title 5"/>
          <p:cNvSpPr>
            <a:spLocks noGrp="1"/>
          </p:cNvSpPr>
          <p:nvPr>
            <p:ph type="title"/>
          </p:nvPr>
        </p:nvSpPr>
        <p:spPr/>
        <p:txBody>
          <a:bodyPr/>
          <a:lstStyle/>
          <a:p>
            <a:r>
              <a:rPr lang="en-US" smtClean="0"/>
              <a:t>RC Filters</a:t>
            </a:r>
          </a:p>
        </p:txBody>
      </p:sp>
    </p:spTree>
    <p:extLst>
      <p:ext uri="{BB962C8B-B14F-4D97-AF65-F5344CB8AC3E}">
        <p14:creationId xmlns:p14="http://schemas.microsoft.com/office/powerpoint/2010/main" val="27988284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Text Box 2"/>
          <p:cNvSpPr txBox="1">
            <a:spLocks noChangeArrowheads="1"/>
          </p:cNvSpPr>
          <p:nvPr/>
        </p:nvSpPr>
        <p:spPr bwMode="auto">
          <a:xfrm>
            <a:off x="1481070" y="6298842"/>
            <a:ext cx="8424930" cy="369888"/>
          </a:xfrm>
          <a:prstGeom prst="rect">
            <a:avLst/>
          </a:prstGeom>
          <a:noFill/>
          <a:ln w="9525">
            <a:noFill/>
            <a:miter lim="800000"/>
            <a:headEnd/>
            <a:tailEnd/>
          </a:ln>
        </p:spPr>
        <p:txBody>
          <a:bodyPr wrap="square">
            <a:spAutoFit/>
          </a:bodyPr>
          <a:lstStyle/>
          <a:p>
            <a:r>
              <a:rPr lang="en-US" b="1" dirty="0"/>
              <a:t>(a)</a:t>
            </a:r>
            <a:r>
              <a:rPr lang="en-US" dirty="0"/>
              <a:t> Magnitude response                 </a:t>
            </a:r>
            <a:r>
              <a:rPr lang="en-US" dirty="0" smtClean="0"/>
              <a:t>                                       </a:t>
            </a:r>
            <a:r>
              <a:rPr lang="en-US" b="1" dirty="0"/>
              <a:t>(b)</a:t>
            </a:r>
            <a:r>
              <a:rPr lang="en-US" dirty="0"/>
              <a:t> phase response</a:t>
            </a:r>
          </a:p>
        </p:txBody>
      </p:sp>
      <p:pic>
        <p:nvPicPr>
          <p:cNvPr id="10245" name="Picture 4" descr="se01F23"/>
          <p:cNvPicPr>
            <a:picLocks noChangeAspect="1" noChangeArrowheads="1"/>
          </p:cNvPicPr>
          <p:nvPr/>
        </p:nvPicPr>
        <p:blipFill>
          <a:blip r:embed="rId2" cstate="print"/>
          <a:srcRect/>
          <a:stretch>
            <a:fillRect/>
          </a:stretch>
        </p:blipFill>
        <p:spPr bwMode="auto">
          <a:xfrm>
            <a:off x="214537" y="3505200"/>
            <a:ext cx="11080235" cy="2559589"/>
          </a:xfrm>
          <a:prstGeom prst="rect">
            <a:avLst/>
          </a:prstGeom>
          <a:noFill/>
          <a:ln w="9525">
            <a:noFill/>
            <a:miter lim="800000"/>
            <a:headEnd/>
            <a:tailEnd/>
          </a:ln>
        </p:spPr>
      </p:pic>
      <p:pic>
        <p:nvPicPr>
          <p:cNvPr id="10246" name="Picture 4" descr="se01F22"/>
          <p:cNvPicPr>
            <a:picLocks noChangeAspect="1" noChangeArrowheads="1"/>
          </p:cNvPicPr>
          <p:nvPr/>
        </p:nvPicPr>
        <p:blipFill>
          <a:blip r:embed="rId3" cstate="print"/>
          <a:srcRect r="47961" b="15294"/>
          <a:stretch>
            <a:fillRect/>
          </a:stretch>
        </p:blipFill>
        <p:spPr bwMode="auto">
          <a:xfrm>
            <a:off x="214537" y="874658"/>
            <a:ext cx="3118927" cy="2023088"/>
          </a:xfrm>
          <a:prstGeom prst="rect">
            <a:avLst/>
          </a:prstGeom>
          <a:noFill/>
          <a:ln w="9525">
            <a:noFill/>
            <a:miter lim="800000"/>
            <a:headEnd/>
            <a:tailEnd/>
          </a:ln>
        </p:spPr>
      </p:pic>
      <p:sp>
        <p:nvSpPr>
          <p:cNvPr id="10247" name="Title 6"/>
          <p:cNvSpPr>
            <a:spLocks noGrp="1"/>
          </p:cNvSpPr>
          <p:nvPr>
            <p:ph type="title"/>
          </p:nvPr>
        </p:nvSpPr>
        <p:spPr>
          <a:xfrm>
            <a:off x="0" y="0"/>
            <a:ext cx="12192000" cy="985346"/>
          </a:xfrm>
        </p:spPr>
        <p:txBody>
          <a:bodyPr>
            <a:normAutofit/>
          </a:bodyPr>
          <a:lstStyle/>
          <a:p>
            <a:r>
              <a:rPr lang="en-US" sz="4000" dirty="0" smtClean="0">
                <a:latin typeface="Arial Black" panose="020B0A04020102020204" pitchFamily="34" charset="0"/>
              </a:rPr>
              <a:t>Frequency Response of Low-Pass Filter</a:t>
            </a:r>
          </a:p>
        </p:txBody>
      </p:sp>
    </p:spTree>
    <p:extLst>
      <p:ext uri="{BB962C8B-B14F-4D97-AF65-F5344CB8AC3E}">
        <p14:creationId xmlns:p14="http://schemas.microsoft.com/office/powerpoint/2010/main" val="3956496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Text Box 2"/>
          <p:cNvSpPr txBox="1">
            <a:spLocks noChangeArrowheads="1"/>
          </p:cNvSpPr>
          <p:nvPr/>
        </p:nvSpPr>
        <p:spPr bwMode="auto">
          <a:xfrm>
            <a:off x="2895600" y="6195811"/>
            <a:ext cx="7086600" cy="369888"/>
          </a:xfrm>
          <a:prstGeom prst="rect">
            <a:avLst/>
          </a:prstGeom>
          <a:noFill/>
          <a:ln w="9525">
            <a:noFill/>
            <a:miter lim="800000"/>
            <a:headEnd/>
            <a:tailEnd/>
          </a:ln>
        </p:spPr>
        <p:txBody>
          <a:bodyPr>
            <a:spAutoFit/>
          </a:bodyPr>
          <a:lstStyle/>
          <a:p>
            <a:r>
              <a:rPr lang="en-US" b="1"/>
              <a:t>(a)</a:t>
            </a:r>
            <a:r>
              <a:rPr lang="en-US"/>
              <a:t> Magnitude response                     </a:t>
            </a:r>
            <a:r>
              <a:rPr lang="en-US" b="1"/>
              <a:t>(b)</a:t>
            </a:r>
            <a:r>
              <a:rPr lang="en-US"/>
              <a:t> phase response</a:t>
            </a:r>
          </a:p>
        </p:txBody>
      </p:sp>
      <p:pic>
        <p:nvPicPr>
          <p:cNvPr id="11269" name="Picture 4" descr="se01F24"/>
          <p:cNvPicPr>
            <a:picLocks noChangeAspect="1" noChangeArrowheads="1"/>
          </p:cNvPicPr>
          <p:nvPr/>
        </p:nvPicPr>
        <p:blipFill>
          <a:blip r:embed="rId2" cstate="print"/>
          <a:srcRect/>
          <a:stretch>
            <a:fillRect/>
          </a:stretch>
        </p:blipFill>
        <p:spPr bwMode="auto">
          <a:xfrm>
            <a:off x="886402" y="3155324"/>
            <a:ext cx="10509158" cy="2833352"/>
          </a:xfrm>
          <a:prstGeom prst="rect">
            <a:avLst/>
          </a:prstGeom>
          <a:noFill/>
          <a:ln w="9525">
            <a:noFill/>
            <a:miter lim="800000"/>
            <a:headEnd/>
            <a:tailEnd/>
          </a:ln>
        </p:spPr>
      </p:pic>
      <p:pic>
        <p:nvPicPr>
          <p:cNvPr id="11270" name="Picture 4" descr="se01F22"/>
          <p:cNvPicPr>
            <a:picLocks noChangeAspect="1" noChangeArrowheads="1"/>
          </p:cNvPicPr>
          <p:nvPr/>
        </p:nvPicPr>
        <p:blipFill>
          <a:blip r:embed="rId3" cstate="print"/>
          <a:srcRect l="52600" b="16000"/>
          <a:stretch>
            <a:fillRect/>
          </a:stretch>
        </p:blipFill>
        <p:spPr bwMode="auto">
          <a:xfrm>
            <a:off x="273677" y="1166611"/>
            <a:ext cx="2265363" cy="1600200"/>
          </a:xfrm>
          <a:prstGeom prst="rect">
            <a:avLst/>
          </a:prstGeom>
          <a:noFill/>
          <a:ln w="9525">
            <a:noFill/>
            <a:miter lim="800000"/>
            <a:headEnd/>
            <a:tailEnd/>
          </a:ln>
        </p:spPr>
      </p:pic>
      <p:sp>
        <p:nvSpPr>
          <p:cNvPr id="11271" name="Title 6"/>
          <p:cNvSpPr>
            <a:spLocks noGrp="1"/>
          </p:cNvSpPr>
          <p:nvPr>
            <p:ph type="title"/>
          </p:nvPr>
        </p:nvSpPr>
        <p:spPr>
          <a:xfrm>
            <a:off x="1" y="122238"/>
            <a:ext cx="12191999" cy="1172090"/>
          </a:xfrm>
        </p:spPr>
        <p:txBody>
          <a:bodyPr>
            <a:normAutofit/>
          </a:bodyPr>
          <a:lstStyle/>
          <a:p>
            <a:r>
              <a:rPr lang="en-US" sz="4000" dirty="0" smtClean="0">
                <a:latin typeface="Arial Black" panose="020B0A04020102020204" pitchFamily="34" charset="0"/>
              </a:rPr>
              <a:t>Frequency Response of High-Pass Filter</a:t>
            </a:r>
          </a:p>
        </p:txBody>
      </p:sp>
    </p:spTree>
    <p:extLst>
      <p:ext uri="{BB962C8B-B14F-4D97-AF65-F5344CB8AC3E}">
        <p14:creationId xmlns:p14="http://schemas.microsoft.com/office/powerpoint/2010/main" val="42141985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Digital Logic Gates</a:t>
            </a:r>
            <a:endParaRPr lang="en-US" dirty="0"/>
          </a:p>
        </p:txBody>
      </p:sp>
      <p:pic>
        <p:nvPicPr>
          <p:cNvPr id="66562" name="Picture 2" descr="http://www.ee.surrey.ac.uk/Projects/CAL/digital-logic/gatesfunc/graphics/symtab.gif"/>
          <p:cNvPicPr>
            <a:picLocks noChangeAspect="1" noChangeArrowheads="1"/>
          </p:cNvPicPr>
          <p:nvPr/>
        </p:nvPicPr>
        <p:blipFill>
          <a:blip r:embed="rId2" cstate="print"/>
          <a:srcRect/>
          <a:stretch>
            <a:fillRect/>
          </a:stretch>
        </p:blipFill>
        <p:spPr bwMode="auto">
          <a:xfrm>
            <a:off x="2486963" y="1596789"/>
            <a:ext cx="7445849" cy="4531056"/>
          </a:xfrm>
          <a:prstGeom prst="rect">
            <a:avLst/>
          </a:prstGeom>
          <a:noFill/>
        </p:spPr>
      </p:pic>
    </p:spTree>
    <p:extLst>
      <p:ext uri="{BB962C8B-B14F-4D97-AF65-F5344CB8AC3E}">
        <p14:creationId xmlns:p14="http://schemas.microsoft.com/office/powerpoint/2010/main" val="34628497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2962" y="2922303"/>
            <a:ext cx="8229600" cy="1143000"/>
          </a:xfrm>
        </p:spPr>
        <p:txBody>
          <a:bodyPr/>
          <a:lstStyle/>
          <a:p>
            <a:r>
              <a:rPr lang="en-US" b="1" dirty="0" smtClean="0"/>
              <a:t>Summary</a:t>
            </a:r>
            <a:endParaRPr lang="en-US" b="1" dirty="0"/>
          </a:p>
        </p:txBody>
      </p:sp>
      <p:sp>
        <p:nvSpPr>
          <p:cNvPr id="3" name="Date Placeholder 2"/>
          <p:cNvSpPr>
            <a:spLocks noGrp="1"/>
          </p:cNvSpPr>
          <p:nvPr>
            <p:ph type="dt" sz="half" idx="4294967295"/>
          </p:nvPr>
        </p:nvSpPr>
        <p:spPr>
          <a:xfrm>
            <a:off x="1524001" y="6486525"/>
            <a:ext cx="3471863" cy="450850"/>
          </a:xfrm>
        </p:spPr>
        <p:txBody>
          <a:bodyPr/>
          <a:lstStyle/>
          <a:p>
            <a:pPr>
              <a:defRPr/>
            </a:pPr>
            <a:r>
              <a:rPr lang="en-US" smtClean="0"/>
              <a:t>Microelectronic Circuits, Sixth Edition</a:t>
            </a:r>
            <a:endParaRPr lang="en-US"/>
          </a:p>
        </p:txBody>
      </p:sp>
      <p:sp>
        <p:nvSpPr>
          <p:cNvPr id="4" name="Footer Placeholder 3"/>
          <p:cNvSpPr>
            <a:spLocks noGrp="1"/>
          </p:cNvSpPr>
          <p:nvPr>
            <p:ph type="ftr" sz="quarter" idx="4294967295"/>
          </p:nvPr>
        </p:nvSpPr>
        <p:spPr>
          <a:xfrm>
            <a:off x="5321300" y="6477001"/>
            <a:ext cx="5346700" cy="474663"/>
          </a:xfrm>
        </p:spPr>
        <p:txBody>
          <a:bodyPr/>
          <a:lstStyle/>
          <a:p>
            <a:pPr>
              <a:defRPr/>
            </a:pPr>
            <a:r>
              <a:rPr lang="en-US" smtClean="0"/>
              <a:t> Sedra/Smith                       Copyright © 2010 by Oxford University Press, Inc.</a:t>
            </a:r>
            <a:endParaRPr lang="en-US"/>
          </a:p>
        </p:txBody>
      </p:sp>
    </p:spTree>
    <p:extLst>
      <p:ext uri="{BB962C8B-B14F-4D97-AF65-F5344CB8AC3E}">
        <p14:creationId xmlns:p14="http://schemas.microsoft.com/office/powerpoint/2010/main" val="22538646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7631" y="972457"/>
            <a:ext cx="12014369" cy="5776686"/>
          </a:xfrm>
          <a:prstGeom prst="rect">
            <a:avLst/>
          </a:prstGeom>
        </p:spPr>
      </p:pic>
    </p:spTree>
    <p:extLst>
      <p:ext uri="{BB962C8B-B14F-4D97-AF65-F5344CB8AC3E}">
        <p14:creationId xmlns:p14="http://schemas.microsoft.com/office/powerpoint/2010/main" val="254654111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solidFill>
            <a:srgbClr val="FF9999"/>
          </a:solidFill>
        </p:spPr>
        <p:txBody>
          <a:bodyPr/>
          <a:lstStyle/>
          <a:p>
            <a:pPr eaLnBrk="1" hangingPunct="1"/>
            <a:r>
              <a:rPr lang="en-US" b="1" smtClean="0">
                <a:solidFill>
                  <a:srgbClr val="0000FF"/>
                </a:solidFill>
              </a:rPr>
              <a:t>ELECTRONICS</a:t>
            </a:r>
          </a:p>
        </p:txBody>
      </p:sp>
      <p:sp>
        <p:nvSpPr>
          <p:cNvPr id="5123" name="Rectangle 3"/>
          <p:cNvSpPr>
            <a:spLocks noGrp="1" noChangeArrowheads="1"/>
          </p:cNvSpPr>
          <p:nvPr>
            <p:ph type="body" idx="1"/>
          </p:nvPr>
        </p:nvSpPr>
        <p:spPr/>
        <p:txBody>
          <a:bodyPr/>
          <a:lstStyle/>
          <a:p>
            <a:pPr algn="just" eaLnBrk="1" hangingPunct="1">
              <a:lnSpc>
                <a:spcPct val="90000"/>
              </a:lnSpc>
            </a:pPr>
            <a:r>
              <a:rPr lang="en-US" smtClean="0"/>
              <a:t>The branch of physics concerned with the behavior of electrons in the circuits, its control by means of semiconductor devices such as diodes and transistors etc.</a:t>
            </a:r>
          </a:p>
          <a:p>
            <a:pPr algn="just" eaLnBrk="1" hangingPunct="1">
              <a:lnSpc>
                <a:spcPct val="90000"/>
              </a:lnSpc>
            </a:pPr>
            <a:endParaRPr lang="en-US" smtClean="0"/>
          </a:p>
          <a:p>
            <a:pPr algn="just" eaLnBrk="1" hangingPunct="1">
              <a:lnSpc>
                <a:spcPct val="90000"/>
              </a:lnSpc>
            </a:pPr>
            <a:endParaRPr lang="en-US" smtClean="0"/>
          </a:p>
        </p:txBody>
      </p:sp>
    </p:spTree>
    <p:extLst>
      <p:ext uri="{BB962C8B-B14F-4D97-AF65-F5344CB8AC3E}">
        <p14:creationId xmlns:p14="http://schemas.microsoft.com/office/powerpoint/2010/main" val="26261109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0" y="0"/>
            <a:ext cx="11353800" cy="1325563"/>
          </a:xfrm>
          <a:solidFill>
            <a:srgbClr val="FF9999"/>
          </a:solidFill>
        </p:spPr>
        <p:txBody>
          <a:bodyPr/>
          <a:lstStyle/>
          <a:p>
            <a:pPr eaLnBrk="1" hangingPunct="1"/>
            <a:r>
              <a:rPr lang="en-US" b="1" smtClean="0">
                <a:solidFill>
                  <a:srgbClr val="0000FF"/>
                </a:solidFill>
                <a:latin typeface="Arial Black" panose="020B0A04020102020204" pitchFamily="34" charset="0"/>
              </a:rPr>
              <a:t>SOLID-STATE ELECTRONICS</a:t>
            </a:r>
          </a:p>
        </p:txBody>
      </p:sp>
      <p:sp>
        <p:nvSpPr>
          <p:cNvPr id="6147" name="Rectangle 3"/>
          <p:cNvSpPr>
            <a:spLocks noGrp="1" noChangeArrowheads="1"/>
          </p:cNvSpPr>
          <p:nvPr>
            <p:ph type="body" idx="1"/>
          </p:nvPr>
        </p:nvSpPr>
        <p:spPr/>
        <p:txBody>
          <a:bodyPr vert="horz" lIns="91440" tIns="1051560" rIns="91440" bIns="1051560" rtlCol="0">
            <a:noAutofit/>
          </a:bodyPr>
          <a:lstStyle/>
          <a:p>
            <a:pPr marL="0" indent="0" algn="just" eaLnBrk="1" hangingPunct="1">
              <a:lnSpc>
                <a:spcPct val="90000"/>
              </a:lnSpc>
              <a:buNone/>
            </a:pPr>
            <a:r>
              <a:rPr lang="en-US" sz="4400" dirty="0" smtClean="0"/>
              <a:t>Transistors control the flow of electrons through solid semiconductor substances rather than through a vacuum, and so transistor technology is often referred to as solid-state electronics.</a:t>
            </a:r>
          </a:p>
          <a:p>
            <a:pPr marL="0" indent="0" algn="just" eaLnBrk="1" hangingPunct="1">
              <a:lnSpc>
                <a:spcPct val="90000"/>
              </a:lnSpc>
              <a:buNone/>
            </a:pPr>
            <a:endParaRPr lang="en-US" sz="4400" dirty="0" smtClean="0"/>
          </a:p>
        </p:txBody>
      </p:sp>
    </p:spTree>
    <p:extLst>
      <p:ext uri="{BB962C8B-B14F-4D97-AF65-F5344CB8AC3E}">
        <p14:creationId xmlns:p14="http://schemas.microsoft.com/office/powerpoint/2010/main" val="7204571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81200" y="76200"/>
            <a:ext cx="8229600" cy="1143000"/>
          </a:xfrm>
          <a:solidFill>
            <a:srgbClr val="FF9999"/>
          </a:solidFill>
        </p:spPr>
        <p:txBody>
          <a:bodyPr/>
          <a:lstStyle/>
          <a:p>
            <a:pPr eaLnBrk="1" hangingPunct="1"/>
            <a:r>
              <a:rPr lang="en-US" b="1" smtClean="0">
                <a:solidFill>
                  <a:srgbClr val="0000FF"/>
                </a:solidFill>
              </a:rPr>
              <a:t>MICROELECTRONICS</a:t>
            </a:r>
          </a:p>
        </p:txBody>
      </p:sp>
      <p:sp>
        <p:nvSpPr>
          <p:cNvPr id="7171" name="Rectangle 3"/>
          <p:cNvSpPr>
            <a:spLocks noGrp="1" noChangeArrowheads="1"/>
          </p:cNvSpPr>
          <p:nvPr>
            <p:ph type="body" idx="1"/>
          </p:nvPr>
        </p:nvSpPr>
        <p:spPr>
          <a:xfrm>
            <a:off x="1524000" y="1295400"/>
            <a:ext cx="9144000" cy="5351060"/>
          </a:xfrm>
        </p:spPr>
        <p:txBody>
          <a:bodyPr/>
          <a:lstStyle/>
          <a:p>
            <a:pPr eaLnBrk="1" hangingPunct="1">
              <a:lnSpc>
                <a:spcPct val="90000"/>
              </a:lnSpc>
            </a:pPr>
            <a:r>
              <a:rPr lang="en-US" dirty="0"/>
              <a:t>The art of electronic equipment design and construction that uses micro- miniaturization schemes.</a:t>
            </a:r>
          </a:p>
          <a:p>
            <a:pPr eaLnBrk="1" hangingPunct="1">
              <a:lnSpc>
                <a:spcPct val="90000"/>
              </a:lnSpc>
            </a:pPr>
            <a:r>
              <a:rPr lang="en-US" dirty="0"/>
              <a:t>The entire body of electronic art that is connected with or applied to the realization of electronic systems from extremely small electronic parts.</a:t>
            </a:r>
          </a:p>
          <a:p>
            <a:pPr eaLnBrk="1" hangingPunct="1">
              <a:lnSpc>
                <a:spcPct val="90000"/>
              </a:lnSpc>
            </a:pPr>
            <a:r>
              <a:rPr lang="en-US" dirty="0"/>
              <a:t>All techniques for the manufacture of extremely small electronic circuits, generally including all types of silicon integrated circuits, thin-film circuits, and thick-film circuits</a:t>
            </a:r>
          </a:p>
          <a:p>
            <a:pPr eaLnBrk="1" hangingPunct="1">
              <a:lnSpc>
                <a:spcPct val="90000"/>
              </a:lnSpc>
            </a:pPr>
            <a:r>
              <a:rPr lang="en-US" b="1" dirty="0">
                <a:solidFill>
                  <a:schemeClr val="folHlink"/>
                </a:solidFill>
              </a:rPr>
              <a:t>EXAMPLES.</a:t>
            </a:r>
            <a:r>
              <a:rPr lang="en-US" dirty="0"/>
              <a:t>	Amplifiers, Microprocessor, Micro-controller, Integrated circuits, </a:t>
            </a:r>
          </a:p>
          <a:p>
            <a:pPr eaLnBrk="1" hangingPunct="1">
              <a:lnSpc>
                <a:spcPct val="90000"/>
              </a:lnSpc>
            </a:pPr>
            <a:r>
              <a:rPr lang="en-US" dirty="0"/>
              <a:t>cornerstone of computing and communications revolution</a:t>
            </a:r>
            <a:endParaRPr lang="en-US" dirty="0">
              <a:solidFill>
                <a:srgbClr val="000000"/>
              </a:solidFill>
            </a:endParaRPr>
          </a:p>
          <a:p>
            <a:pPr eaLnBrk="1" hangingPunct="1">
              <a:lnSpc>
                <a:spcPct val="180000"/>
              </a:lnSpc>
            </a:pPr>
            <a:endParaRPr lang="en-US" dirty="0"/>
          </a:p>
          <a:p>
            <a:pPr eaLnBrk="1" hangingPunct="1">
              <a:lnSpc>
                <a:spcPct val="90000"/>
              </a:lnSpc>
            </a:pPr>
            <a:endParaRPr lang="en-US" dirty="0"/>
          </a:p>
          <a:p>
            <a:pPr eaLnBrk="1" hangingPunct="1">
              <a:lnSpc>
                <a:spcPct val="90000"/>
              </a:lnSpc>
            </a:pPr>
            <a:endParaRPr lang="en-US" dirty="0"/>
          </a:p>
        </p:txBody>
      </p:sp>
    </p:spTree>
    <p:extLst>
      <p:ext uri="{BB962C8B-B14F-4D97-AF65-F5344CB8AC3E}">
        <p14:creationId xmlns:p14="http://schemas.microsoft.com/office/powerpoint/2010/main" val="35664999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81200" y="0"/>
            <a:ext cx="8229600" cy="838200"/>
          </a:xfrm>
          <a:solidFill>
            <a:srgbClr val="FF9999"/>
          </a:solidFill>
        </p:spPr>
        <p:txBody>
          <a:bodyPr/>
          <a:lstStyle/>
          <a:p>
            <a:pPr eaLnBrk="1" hangingPunct="1"/>
            <a:r>
              <a:rPr lang="en-US" b="1" smtClean="0">
                <a:solidFill>
                  <a:srgbClr val="0000FF"/>
                </a:solidFill>
              </a:rPr>
              <a:t>SEMICONDUCTOR</a:t>
            </a:r>
          </a:p>
        </p:txBody>
      </p:sp>
      <p:sp>
        <p:nvSpPr>
          <p:cNvPr id="8195" name="Rectangle 3"/>
          <p:cNvSpPr>
            <a:spLocks noGrp="1" noChangeArrowheads="1"/>
          </p:cNvSpPr>
          <p:nvPr>
            <p:ph type="body" idx="1"/>
          </p:nvPr>
        </p:nvSpPr>
        <p:spPr>
          <a:xfrm>
            <a:off x="1981200" y="990600"/>
            <a:ext cx="8229600" cy="5791200"/>
          </a:xfrm>
        </p:spPr>
        <p:txBody>
          <a:bodyPr vert="horz" lIns="91440" tIns="137160" rIns="91440" bIns="137160" rtlCol="0">
            <a:normAutofit/>
          </a:bodyPr>
          <a:lstStyle/>
          <a:p>
            <a:pPr algn="just" eaLnBrk="1" hangingPunct="1">
              <a:lnSpc>
                <a:spcPct val="110000"/>
              </a:lnSpc>
            </a:pPr>
            <a:r>
              <a:rPr lang="en-US" b="1" dirty="0"/>
              <a:t>A material between </a:t>
            </a:r>
            <a:r>
              <a:rPr lang="en-US" b="1" dirty="0">
                <a:solidFill>
                  <a:srgbClr val="00CC00"/>
                </a:solidFill>
              </a:rPr>
              <a:t>conductors and insulators</a:t>
            </a:r>
            <a:r>
              <a:rPr lang="en-US" b="1" dirty="0"/>
              <a:t> in its ability to conduct </a:t>
            </a:r>
            <a:r>
              <a:rPr lang="en-US" b="1" dirty="0">
                <a:solidFill>
                  <a:srgbClr val="00CC00"/>
                </a:solidFill>
              </a:rPr>
              <a:t>electrical current </a:t>
            </a:r>
            <a:r>
              <a:rPr lang="en-US" b="1" dirty="0"/>
              <a:t>(e.g.,</a:t>
            </a:r>
            <a:r>
              <a:rPr lang="en-US" b="1" dirty="0">
                <a:solidFill>
                  <a:srgbClr val="00CC00"/>
                </a:solidFill>
              </a:rPr>
              <a:t> </a:t>
            </a:r>
            <a:r>
              <a:rPr lang="en-US" b="1" dirty="0"/>
              <a:t>silicon, and germanium, gallium arsenide)</a:t>
            </a:r>
          </a:p>
          <a:p>
            <a:pPr algn="just" eaLnBrk="1" hangingPunct="1">
              <a:lnSpc>
                <a:spcPct val="110000"/>
              </a:lnSpc>
              <a:buFontTx/>
              <a:buNone/>
            </a:pPr>
            <a:endParaRPr lang="en-US" b="1" dirty="0">
              <a:solidFill>
                <a:srgbClr val="00CC00"/>
              </a:solidFill>
            </a:endParaRPr>
          </a:p>
          <a:p>
            <a:pPr algn="just" eaLnBrk="1" hangingPunct="1">
              <a:lnSpc>
                <a:spcPct val="110000"/>
              </a:lnSpc>
            </a:pPr>
            <a:r>
              <a:rPr lang="en-US" b="1" dirty="0"/>
              <a:t>Pure state is known as </a:t>
            </a:r>
            <a:r>
              <a:rPr lang="en-US" b="1" dirty="0">
                <a:solidFill>
                  <a:srgbClr val="00CC00"/>
                </a:solidFill>
              </a:rPr>
              <a:t>intrinsic</a:t>
            </a:r>
            <a:r>
              <a:rPr lang="en-US" b="1" dirty="0"/>
              <a:t> state</a:t>
            </a:r>
          </a:p>
          <a:p>
            <a:pPr algn="just" eaLnBrk="1" hangingPunct="1">
              <a:lnSpc>
                <a:spcPct val="110000"/>
              </a:lnSpc>
              <a:buFontTx/>
              <a:buNone/>
            </a:pPr>
            <a:endParaRPr lang="en-US" b="1" dirty="0"/>
          </a:p>
          <a:p>
            <a:pPr algn="just" eaLnBrk="1" hangingPunct="1">
              <a:lnSpc>
                <a:spcPct val="110000"/>
              </a:lnSpc>
            </a:pPr>
            <a:r>
              <a:rPr lang="en-US" b="1" dirty="0"/>
              <a:t>Today’s IC technology is based entirely on silicon.  Our text book mostly deals with </a:t>
            </a:r>
            <a:r>
              <a:rPr lang="en-US" b="1" dirty="0">
                <a:solidFill>
                  <a:srgbClr val="00CC00"/>
                </a:solidFill>
              </a:rPr>
              <a:t>SILICON devices</a:t>
            </a:r>
            <a:r>
              <a:rPr lang="en-US" b="1" dirty="0"/>
              <a:t> only</a:t>
            </a:r>
          </a:p>
        </p:txBody>
      </p:sp>
    </p:spTree>
    <p:extLst>
      <p:ext uri="{BB962C8B-B14F-4D97-AF65-F5344CB8AC3E}">
        <p14:creationId xmlns:p14="http://schemas.microsoft.com/office/powerpoint/2010/main" val="176491265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0632"/>
            <a:ext cx="12137243" cy="5791200"/>
          </a:xfrm>
          <a:prstGeom prst="rect">
            <a:avLst/>
          </a:prstGeom>
        </p:spPr>
      </p:pic>
    </p:spTree>
    <p:extLst>
      <p:ext uri="{BB962C8B-B14F-4D97-AF65-F5344CB8AC3E}">
        <p14:creationId xmlns:p14="http://schemas.microsoft.com/office/powerpoint/2010/main" val="59626851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29264"/>
          </a:xfrm>
          <a:prstGeom prst="rect">
            <a:avLst/>
          </a:prstGeom>
        </p:spPr>
      </p:pic>
    </p:spTree>
    <p:extLst>
      <p:ext uri="{BB962C8B-B14F-4D97-AF65-F5344CB8AC3E}">
        <p14:creationId xmlns:p14="http://schemas.microsoft.com/office/powerpoint/2010/main" val="270611412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81744"/>
            <a:ext cx="12066129" cy="3700445"/>
          </a:xfrm>
          <a:prstGeom prst="rect">
            <a:avLst/>
          </a:prstGeom>
        </p:spPr>
      </p:pic>
    </p:spTree>
    <p:extLst>
      <p:ext uri="{BB962C8B-B14F-4D97-AF65-F5344CB8AC3E}">
        <p14:creationId xmlns:p14="http://schemas.microsoft.com/office/powerpoint/2010/main" val="14920255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Fourier series and transform</a:t>
            </a:r>
            <a:endParaRPr lang="en-US" dirty="0"/>
          </a:p>
        </p:txBody>
      </p:sp>
      <p:sp>
        <p:nvSpPr>
          <p:cNvPr id="3" name="Subtitle 2"/>
          <p:cNvSpPr>
            <a:spLocks noGrp="1"/>
          </p:cNvSpPr>
          <p:nvPr>
            <p:ph type="subTitle" idx="1"/>
          </p:nvPr>
        </p:nvSpPr>
        <p:spPr/>
        <p:txBody>
          <a:bodyPr/>
          <a:lstStyle/>
          <a:p>
            <a:r>
              <a:rPr lang="en-US" dirty="0" smtClean="0"/>
              <a:t>Animated</a:t>
            </a:r>
            <a:endParaRPr lang="en-US" dirty="0"/>
          </a:p>
        </p:txBody>
      </p:sp>
    </p:spTree>
    <p:extLst>
      <p:ext uri="{BB962C8B-B14F-4D97-AF65-F5344CB8AC3E}">
        <p14:creationId xmlns:p14="http://schemas.microsoft.com/office/powerpoint/2010/main" val="217794083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upload.wikimedia.org/wikipedia/commons/thumb/2/2c/Fourier_Series.svg/168px-Fourier_Series.svg.png"/>
          <p:cNvPicPr>
            <a:picLocks noChangeAspect="1" noChangeArrowheads="1"/>
          </p:cNvPicPr>
          <p:nvPr/>
        </p:nvPicPr>
        <p:blipFill>
          <a:blip r:embed="rId2" cstate="print"/>
          <a:srcRect/>
          <a:stretch>
            <a:fillRect/>
          </a:stretch>
        </p:blipFill>
        <p:spPr bwMode="auto">
          <a:xfrm>
            <a:off x="1810603" y="235901"/>
            <a:ext cx="3439236" cy="6141493"/>
          </a:xfrm>
          <a:prstGeom prst="rect">
            <a:avLst/>
          </a:prstGeom>
          <a:noFill/>
        </p:spPr>
      </p:pic>
      <p:pic>
        <p:nvPicPr>
          <p:cNvPr id="10243" name="Picture 3" descr="C:\Users\Shakeel\Desktop\SquareWaveFourierArrows,rotated.gif"/>
          <p:cNvPicPr>
            <a:picLocks noGrp="1" noChangeAspect="1" noChangeArrowheads="1" noCrop="1"/>
          </p:cNvPicPr>
          <p:nvPr>
            <p:ph sz="half" idx="2"/>
          </p:nvPr>
        </p:nvPicPr>
        <p:blipFill>
          <a:blip r:embed="rId3" cstate="print"/>
          <a:srcRect/>
          <a:stretch>
            <a:fillRect/>
          </a:stretch>
        </p:blipFill>
        <p:spPr bwMode="auto">
          <a:xfrm>
            <a:off x="5918579" y="411667"/>
            <a:ext cx="4503164" cy="5798065"/>
          </a:xfrm>
          <a:prstGeom prst="rect">
            <a:avLst/>
          </a:prstGeom>
          <a:noFill/>
        </p:spPr>
      </p:pic>
    </p:spTree>
    <p:extLst>
      <p:ext uri="{BB962C8B-B14F-4D97-AF65-F5344CB8AC3E}">
        <p14:creationId xmlns:p14="http://schemas.microsoft.com/office/powerpoint/2010/main" val="3553658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752601" y="791570"/>
            <a:ext cx="3824785" cy="5704764"/>
          </a:xfrm>
        </p:spPr>
        <p:txBody>
          <a:bodyPr>
            <a:normAutofit/>
          </a:bodyPr>
          <a:lstStyle/>
          <a:p>
            <a:r>
              <a:rPr lang="en-US" dirty="0" smtClean="0"/>
              <a:t>Function </a:t>
            </a:r>
            <a:r>
              <a:rPr lang="en-US" i="1" dirty="0" smtClean="0"/>
              <a:t>s</a:t>
            </a:r>
            <a:r>
              <a:rPr lang="en-US" dirty="0" smtClean="0"/>
              <a:t>(</a:t>
            </a:r>
            <a:r>
              <a:rPr lang="en-US" i="1" dirty="0" smtClean="0"/>
              <a:t>x</a:t>
            </a:r>
            <a:r>
              <a:rPr lang="en-US" dirty="0" smtClean="0"/>
              <a:t>) (in red) is a sum of six sine functions of different amplitudes and harmonically related frequencies. Their summation is called a Fourier series. The Fourier transform, </a:t>
            </a:r>
            <a:r>
              <a:rPr lang="en-US" i="1" dirty="0" smtClean="0"/>
              <a:t>S</a:t>
            </a:r>
            <a:r>
              <a:rPr lang="en-US" dirty="0" smtClean="0"/>
              <a:t>(</a:t>
            </a:r>
            <a:r>
              <a:rPr lang="en-US" i="1" dirty="0" smtClean="0"/>
              <a:t>f</a:t>
            </a:r>
            <a:r>
              <a:rPr lang="en-US" dirty="0" smtClean="0"/>
              <a:t>) (in blue), which depicts amplitude </a:t>
            </a:r>
            <a:r>
              <a:rPr lang="en-US" dirty="0" err="1" smtClean="0"/>
              <a:t>vs</a:t>
            </a:r>
            <a:r>
              <a:rPr lang="en-US" dirty="0" smtClean="0"/>
              <a:t> frequency, reveals the 6 frequencies and their amplitudes.</a:t>
            </a:r>
            <a:endParaRPr lang="en-US" dirty="0"/>
          </a:p>
        </p:txBody>
      </p:sp>
      <p:pic>
        <p:nvPicPr>
          <p:cNvPr id="15362" name="Picture 2" descr="C:\Users\Shakeel\Desktop\Fourier_series_and_transform.gif"/>
          <p:cNvPicPr>
            <a:picLocks noGrp="1" noChangeAspect="1" noChangeArrowheads="1" noCrop="1"/>
          </p:cNvPicPr>
          <p:nvPr>
            <p:ph sz="half" idx="2"/>
          </p:nvPr>
        </p:nvPicPr>
        <p:blipFill>
          <a:blip r:embed="rId2" cstate="print"/>
          <a:srcRect/>
          <a:stretch>
            <a:fillRect/>
          </a:stretch>
        </p:blipFill>
        <p:spPr bwMode="auto">
          <a:xfrm>
            <a:off x="5800308" y="1624085"/>
            <a:ext cx="4617037" cy="3807725"/>
          </a:xfrm>
          <a:prstGeom prst="rect">
            <a:avLst/>
          </a:prstGeom>
          <a:noFill/>
        </p:spPr>
      </p:pic>
    </p:spTree>
    <p:extLst>
      <p:ext uri="{BB962C8B-B14F-4D97-AF65-F5344CB8AC3E}">
        <p14:creationId xmlns:p14="http://schemas.microsoft.com/office/powerpoint/2010/main" val="26296518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42933</TotalTime>
  <Words>2754</Words>
  <Application>Microsoft Office PowerPoint</Application>
  <PresentationFormat>Widescreen</PresentationFormat>
  <Paragraphs>576</Paragraphs>
  <Slides>115</Slides>
  <Notes>8</Notes>
  <HiddenSlides>1</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9" baseType="lpstr">
      <vt:lpstr>PMingLiU</vt:lpstr>
      <vt:lpstr>SimSun</vt:lpstr>
      <vt:lpstr>Aharoni</vt:lpstr>
      <vt:lpstr>Arial</vt:lpstr>
      <vt:lpstr>Arial Black</vt:lpstr>
      <vt:lpstr>Calibri</vt:lpstr>
      <vt:lpstr>Calibri Light</vt:lpstr>
      <vt:lpstr>Cambria Math</vt:lpstr>
      <vt:lpstr>ITC-NewBaskerville</vt:lpstr>
      <vt:lpstr>Times New Roman</vt:lpstr>
      <vt:lpstr>Verdana</vt:lpstr>
      <vt:lpstr>Wingdings</vt:lpstr>
      <vt:lpstr>Office Theme</vt:lpstr>
      <vt:lpstr>Equation</vt:lpstr>
      <vt:lpstr>PowerPoint Presentation</vt:lpstr>
      <vt:lpstr>PowerPoint Presentation</vt:lpstr>
      <vt:lpstr>Lecture 01 </vt:lpstr>
      <vt:lpstr>Introduction </vt:lpstr>
      <vt:lpstr>Instructor’s introduction</vt:lpstr>
      <vt:lpstr>Instructor’s introduction</vt:lpstr>
      <vt:lpstr>PowerPoint Presentation</vt:lpstr>
      <vt:lpstr>Semester Planner </vt:lpstr>
      <vt:lpstr>PowerPoint Presentation</vt:lpstr>
      <vt:lpstr>PowerPoint Presentation</vt:lpstr>
      <vt:lpstr>Grading (Provisional )</vt:lpstr>
      <vt:lpstr>PowerPoint Presentation</vt:lpstr>
      <vt:lpstr>Text &amp; Reference Books</vt:lpstr>
      <vt:lpstr>Microelectronic Circuits Sedra/Smith</vt:lpstr>
      <vt:lpstr>Course Introduction </vt:lpstr>
      <vt:lpstr>What is rationale of studying this subject</vt:lpstr>
      <vt:lpstr>PowerPoint Presentation</vt:lpstr>
      <vt:lpstr>PowerPoint Presentation</vt:lpstr>
      <vt:lpstr>Class room rules</vt:lpstr>
      <vt:lpstr>C H A P T E R  01 Signals and Amplifiers </vt:lpstr>
      <vt:lpstr>Signals and Amplifiers</vt:lpstr>
      <vt:lpstr>Introduction</vt:lpstr>
      <vt:lpstr>Frequency Up-conversion</vt:lpstr>
      <vt:lpstr>Transmitter</vt:lpstr>
      <vt:lpstr>Amplitude Modulation</vt:lpstr>
      <vt:lpstr>Envelop Detector </vt:lpstr>
      <vt:lpstr>RECEIVER BLOCK DIAGRAM</vt:lpstr>
      <vt:lpstr>Types of Sources</vt:lpstr>
      <vt:lpstr>Signals</vt:lpstr>
      <vt:lpstr>Signals</vt:lpstr>
      <vt:lpstr>Signals</vt:lpstr>
      <vt:lpstr>Signal Representation in  Time-Domain</vt:lpstr>
      <vt:lpstr>Signal Representation in   Frequency-Domain</vt:lpstr>
      <vt:lpstr>Signal Representation in   Frequency-Domain</vt:lpstr>
      <vt:lpstr>Analogue and Digital Signals</vt:lpstr>
      <vt:lpstr>PowerPoint Presentation</vt:lpstr>
      <vt:lpstr>The more levels a quantizer uses, the lower is its quantization noise power</vt:lpstr>
      <vt:lpstr>Analogue and Digital Signals</vt:lpstr>
      <vt:lpstr>DA &amp; AD Converters </vt:lpstr>
      <vt:lpstr>PowerPoint Presentation</vt:lpstr>
      <vt:lpstr>Just what does an  A/D converter DO?</vt:lpstr>
      <vt:lpstr>PowerPoint Presentation</vt:lpstr>
      <vt:lpstr>Analog  Digital Conversion  2-Step Process:</vt:lpstr>
      <vt:lpstr>Step 1: Quantizing</vt:lpstr>
      <vt:lpstr>Quantizing</vt:lpstr>
      <vt:lpstr>Encoding</vt:lpstr>
      <vt:lpstr>Accuracy of A/D Conversion</vt:lpstr>
      <vt:lpstr>Resolution</vt:lpstr>
      <vt:lpstr>Sampling Rate</vt:lpstr>
      <vt:lpstr>Aliasing</vt:lpstr>
      <vt:lpstr>Overall Better Accuracy</vt:lpstr>
      <vt:lpstr>Flash ADC Circuit</vt:lpstr>
      <vt:lpstr>Sampling</vt:lpstr>
      <vt:lpstr>Amplifiers</vt:lpstr>
      <vt:lpstr>Electronics versus Microelectronics</vt:lpstr>
      <vt:lpstr>Example</vt:lpstr>
      <vt:lpstr>Two cavity klystron</vt:lpstr>
      <vt:lpstr>Travelling Wave tube</vt:lpstr>
      <vt:lpstr>Magnetron</vt:lpstr>
      <vt:lpstr>Amplifier</vt:lpstr>
      <vt:lpstr>Amplifier Gain</vt:lpstr>
      <vt:lpstr>Gain in Decibels</vt:lpstr>
      <vt:lpstr>Amplifier Power Supplies and Efficiency</vt:lpstr>
      <vt:lpstr>Amplifier Saturation</vt:lpstr>
      <vt:lpstr>Symbol Convention</vt:lpstr>
      <vt:lpstr>Circuit Model for Voltage Amplifier</vt:lpstr>
      <vt:lpstr>Voltage Amplifier</vt:lpstr>
      <vt:lpstr>Exercise </vt:lpstr>
      <vt:lpstr>Solution </vt:lpstr>
      <vt:lpstr>Solution 2</vt:lpstr>
      <vt:lpstr>Thévenin’s theorem Review </vt:lpstr>
      <vt:lpstr>Thévenin’s theorem</vt:lpstr>
      <vt:lpstr> Example-5</vt:lpstr>
      <vt:lpstr>Example-5</vt:lpstr>
      <vt:lpstr>Example-5</vt:lpstr>
      <vt:lpstr>Thévenin’s theorem - Advantage</vt:lpstr>
      <vt:lpstr>Maximum Power Transfer Theorem</vt:lpstr>
      <vt:lpstr>Maximum Power Transfer VS Efficiency</vt:lpstr>
      <vt:lpstr>Maximum Power Transfer VS Efficiency</vt:lpstr>
      <vt:lpstr>PowerPoint Presentation</vt:lpstr>
      <vt:lpstr>Maximum Power Transfer Theorem - Example</vt:lpstr>
      <vt:lpstr>Cascaded Amplifier</vt:lpstr>
      <vt:lpstr>Frequency Response of Amplifiers</vt:lpstr>
      <vt:lpstr>Amplifier Bandwidth</vt:lpstr>
      <vt:lpstr>RC Filters</vt:lpstr>
      <vt:lpstr>Frequency Response of Low-Pass Filter</vt:lpstr>
      <vt:lpstr>Frequency Response of High-Pass Filter</vt:lpstr>
      <vt:lpstr>Digital Logic Gates</vt:lpstr>
      <vt:lpstr>Summary</vt:lpstr>
      <vt:lpstr>ELECTRONICS</vt:lpstr>
      <vt:lpstr>SOLID-STATE ELECTRONICS</vt:lpstr>
      <vt:lpstr>MICROELECTRONICS</vt:lpstr>
      <vt:lpstr>SEMICONDUCTOR</vt:lpstr>
      <vt:lpstr>PowerPoint Presentation</vt:lpstr>
      <vt:lpstr>PowerPoint Presentation</vt:lpstr>
      <vt:lpstr>PowerPoint Presentation</vt:lpstr>
      <vt:lpstr>Fourier series and transform</vt:lpstr>
      <vt:lpstr>PowerPoint Presentation</vt:lpstr>
      <vt:lpstr>PowerPoint Presentation</vt:lpstr>
      <vt:lpstr>PowerPoint Presentation</vt:lpstr>
      <vt:lpstr>PowerPoint Presentation</vt:lpstr>
      <vt:lpstr>Problem Solving </vt:lpstr>
      <vt:lpstr>Problem Solving: Chapter No 1 Signals &amp;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Home Assignment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00</dc:title>
  <dc:creator>Abdul Basit Alvi</dc:creator>
  <cp:lastModifiedBy>Abdul Basit Alvi</cp:lastModifiedBy>
  <cp:revision>118</cp:revision>
  <dcterms:created xsi:type="dcterms:W3CDTF">2018-01-21T16:20:04Z</dcterms:created>
  <dcterms:modified xsi:type="dcterms:W3CDTF">2022-02-23T07:59:56Z</dcterms:modified>
</cp:coreProperties>
</file>